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59" r:id="rId5"/>
    <p:sldId id="272" r:id="rId6"/>
    <p:sldId id="263" r:id="rId7"/>
    <p:sldId id="260" r:id="rId8"/>
    <p:sldId id="264" r:id="rId9"/>
    <p:sldId id="265" r:id="rId10"/>
    <p:sldId id="261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165578F-DA39-4ACD-8556-7640F4D24E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5038F00-FB60-4937-854D-2D3F38B645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D596924-B8EA-4797-8840-88EF0EA8C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AB4E4-3119-42E2-9C1F-A7B7AA245722}" type="datetimeFigureOut">
              <a:rPr lang="pl-PL" smtClean="0"/>
              <a:t>2019-06-12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B8DB69F-43A2-40CB-A03F-9E0012907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6ABD971-BA05-413F-8DD6-853AB1C14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71483-2F78-4E3F-9EFF-06B37255CE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3038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79CF24-D2BA-4D5A-A77C-43F7F352B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0499359-B409-41D5-83BF-019B50E7E4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07AA25E-0DAD-4812-81F0-EE3495828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AB4E4-3119-42E2-9C1F-A7B7AA245722}" type="datetimeFigureOut">
              <a:rPr lang="pl-PL" smtClean="0"/>
              <a:t>2019-06-12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D047576-B0CF-4601-B518-E551FC33F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714E3C9-128C-418B-8929-29780AFEE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71483-2F78-4E3F-9EFF-06B37255CE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2325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58C85DF4-D3B9-44A6-A5AA-370564D6AF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4D77079-805F-4920-AA52-D43C442A87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FB74277-DB65-42F3-BF69-E31C15167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AB4E4-3119-42E2-9C1F-A7B7AA245722}" type="datetimeFigureOut">
              <a:rPr lang="pl-PL" smtClean="0"/>
              <a:t>2019-06-12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F8E76FD-8655-474A-A616-4C0CC3908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3308B2B-A771-404B-8423-9A060B944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71483-2F78-4E3F-9EFF-06B37255CE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5126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C9D6B89-721C-46AB-B03A-7C7399E88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44DDE81-7660-450C-8496-3C7DFB271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9028D51-51DB-4BD9-89F8-A68717DBE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AB4E4-3119-42E2-9C1F-A7B7AA245722}" type="datetimeFigureOut">
              <a:rPr lang="pl-PL" smtClean="0"/>
              <a:t>2019-06-12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70B5368-64E9-4256-A567-4BC444E0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7458741-0A53-4A57-A540-7586087AF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71483-2F78-4E3F-9EFF-06B37255CE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6292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0201-33D3-48BA-AACE-5556285AE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3116EB1-271B-449D-96B1-88D2C6A223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95FD333-AB01-43C0-B2C6-E06765FC1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AB4E4-3119-42E2-9C1F-A7B7AA245722}" type="datetimeFigureOut">
              <a:rPr lang="pl-PL" smtClean="0"/>
              <a:t>2019-06-12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9A04F4B-9FDF-476F-B319-D188F2B5F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7BD36C9-06B1-4526-BF48-649B5D9CB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71483-2F78-4E3F-9EFF-06B37255CE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8067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523D36-F507-4224-9E37-7C2D081BF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8263614-7BC7-4C16-8347-5498B5CA1E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EE6506A-9446-4253-BCB0-8447ED2B74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A5327DF-FBE8-4E0D-8D4E-98E343961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AB4E4-3119-42E2-9C1F-A7B7AA245722}" type="datetimeFigureOut">
              <a:rPr lang="pl-PL" smtClean="0"/>
              <a:t>2019-06-12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9736545-CFF9-4390-91BF-38B531AB5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5BEEB1C-CAE2-4954-A909-41D4855DC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71483-2F78-4E3F-9EFF-06B37255CE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3388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F3119C4-4F3A-4EBF-97F1-121CC4592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DD2AC31-17F3-406A-8B9E-4E423D5D6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6848C23-42C4-459C-9004-C4B7BCDC0A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754973B8-267C-4B90-A550-BE1A7A3746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ED33199D-AB71-4E6C-905F-A5FCA81AF3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A46A1EED-F510-4154-A1B3-DAAA4B933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AB4E4-3119-42E2-9C1F-A7B7AA245722}" type="datetimeFigureOut">
              <a:rPr lang="pl-PL" smtClean="0"/>
              <a:t>2019-06-12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9DA7B8B9-2012-4B84-BF1B-F34E45754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F1C6E2AF-D7C0-466A-95A1-EC5AF3764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71483-2F78-4E3F-9EFF-06B37255CE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3327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907242-1515-4465-896E-2F500CDB2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DF32EFF7-5A55-4A5F-A638-217FE12FE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AB4E4-3119-42E2-9C1F-A7B7AA245722}" type="datetimeFigureOut">
              <a:rPr lang="pl-PL" smtClean="0"/>
              <a:t>2019-06-12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C949E149-744B-4CC6-89B0-D5F2FA93D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AF5B2CF-5297-4970-92D4-0CD91261D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71483-2F78-4E3F-9EFF-06B37255CE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8157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B2B7D7CD-C2E3-4797-9BE0-BC86CD51B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AB4E4-3119-42E2-9C1F-A7B7AA245722}" type="datetimeFigureOut">
              <a:rPr lang="pl-PL" smtClean="0"/>
              <a:t>2019-06-12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DBDB4D5D-7B81-4E27-8F4C-37E729578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85E9A2B-47DA-4778-8672-FAA918237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71483-2F78-4E3F-9EFF-06B37255CE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1779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074458-9FD8-4B0D-80CA-0450E1AD1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12065E8-1AF1-4136-8C0A-85A2C45B6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65C8A79-1B6D-47F2-A534-A811C5D72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D42FA45-913B-40B7-8596-EB89C89C6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AB4E4-3119-42E2-9C1F-A7B7AA245722}" type="datetimeFigureOut">
              <a:rPr lang="pl-PL" smtClean="0"/>
              <a:t>2019-06-12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5C82FB0-2D2D-4924-B188-88C8D7927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02DB430-F23B-4B21-843B-4962466A0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71483-2F78-4E3F-9EFF-06B37255CE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8354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0D14F1B-78D9-437D-AF3B-DFE87AD94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21C6EF33-BD93-429A-BB52-D80C41CAEF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CEFE11A-C774-4B2D-8854-CB0BAA92C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24F1CA2-16E1-4286-B8DA-AA9065CA9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AB4E4-3119-42E2-9C1F-A7B7AA245722}" type="datetimeFigureOut">
              <a:rPr lang="pl-PL" smtClean="0"/>
              <a:t>2019-06-12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33B22C3-3EFD-4912-9070-C667121D8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31F9577-BC34-4255-95D6-154B98854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71483-2F78-4E3F-9EFF-06B37255CE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0250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4B61AB47-1805-487D-AD22-FB0CC8CA2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9F3E1AA-FC40-4696-88EE-51FD1CC221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86EB7F9-E57F-4F72-9943-F4419294FA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AB4E4-3119-42E2-9C1F-A7B7AA245722}" type="datetimeFigureOut">
              <a:rPr lang="pl-PL" smtClean="0"/>
              <a:t>2019-06-12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5FD6EDF-1C5C-4C8E-87A8-79CCA6E0CC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9457635-2E22-42AD-8425-A85985F5A9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71483-2F78-4E3F-9EFF-06B37255CE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0670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0299EDB-F120-40CA-BB42-8DDA11040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913" y="134745"/>
            <a:ext cx="11092787" cy="1865681"/>
          </a:xfrm>
        </p:spPr>
        <p:txBody>
          <a:bodyPr>
            <a:normAutofit fontScale="90000"/>
          </a:bodyPr>
          <a:lstStyle/>
          <a:p>
            <a:pPr algn="ctr"/>
            <a:r>
              <a:rPr lang="pl-PL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RAPORT O STANIE GMINY NIEPORĘT </a:t>
            </a:r>
            <a:br>
              <a:rPr lang="pl-PL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rok 2018</a:t>
            </a:r>
            <a:r>
              <a:rPr lang="pl-PL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Ochrona Środowiska</a:t>
            </a:r>
          </a:p>
        </p:txBody>
      </p:sp>
      <p:pic>
        <p:nvPicPr>
          <p:cNvPr id="12" name="Symbol zastępczy zawartości 11">
            <a:extLst>
              <a:ext uri="{FF2B5EF4-FFF2-40B4-BE49-F238E27FC236}">
                <a16:creationId xmlns:a16="http://schemas.microsoft.com/office/drawing/2014/main" id="{A4BFB0A9-99D6-4373-A762-EE1E388B274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518" y="2000427"/>
            <a:ext cx="7166782" cy="4857573"/>
          </a:xfrm>
        </p:spPr>
      </p:pic>
      <p:pic>
        <p:nvPicPr>
          <p:cNvPr id="6" name="Symbol zastępczy zawartości 11">
            <a:extLst>
              <a:ext uri="{FF2B5EF4-FFF2-40B4-BE49-F238E27FC236}">
                <a16:creationId xmlns:a16="http://schemas.microsoft.com/office/drawing/2014/main" id="{F94393AA-EC1E-4754-B8FC-1C5881B9CEE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3472" y="134744"/>
            <a:ext cx="126561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003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id="{980EF799-6244-4188-BA70-178A613D03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6698" y="2606722"/>
            <a:ext cx="7222702" cy="4107980"/>
          </a:xfrm>
        </p:spPr>
        <p:txBody>
          <a:bodyPr>
            <a:normAutofit lnSpcReduction="10000"/>
          </a:bodyPr>
          <a:lstStyle/>
          <a:p>
            <a:pPr lvl="0"/>
            <a:r>
              <a:rPr lang="pl-PL" sz="3200" dirty="0"/>
              <a:t>Realizacja umowy z </a:t>
            </a:r>
            <a:r>
              <a:rPr lang="pl-PL" sz="3200" b="1" dirty="0"/>
              <a:t>Fundacją Przyjaciele Braci Mniejszych</a:t>
            </a:r>
            <a:r>
              <a:rPr lang="pl-PL" sz="3200" dirty="0"/>
              <a:t> w Jabłonnie, prowadzącą schronisko dla bezdomnych zwierząt w Nowym Dworze Mazowieckim: w 2018 roku </a:t>
            </a:r>
            <a:br>
              <a:rPr lang="pl-PL" sz="3200" dirty="0"/>
            </a:br>
            <a:r>
              <a:rPr lang="pl-PL" sz="3200" dirty="0"/>
              <a:t>do schroniska przyjęto </a:t>
            </a:r>
            <a:r>
              <a:rPr lang="pl-PL" sz="3200" b="1" dirty="0"/>
              <a:t>25 zwierząt bezdomnych</a:t>
            </a:r>
            <a:r>
              <a:rPr lang="pl-PL" sz="3200" dirty="0"/>
              <a:t>. </a:t>
            </a:r>
            <a:br>
              <a:rPr lang="pl-PL" sz="3200" dirty="0"/>
            </a:br>
            <a:r>
              <a:rPr lang="pl-PL" sz="3200" dirty="0"/>
              <a:t/>
            </a:r>
            <a:br>
              <a:rPr lang="pl-PL" sz="3200" dirty="0"/>
            </a:br>
            <a:r>
              <a:rPr lang="pl-PL" sz="3200" dirty="0"/>
              <a:t>Koszt realizacji umowy to 73 349,99 złotych.</a:t>
            </a:r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3E7D362B-6ED8-4834-BA9F-C70BA597236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78" b="-4678"/>
          <a:stretch/>
        </p:blipFill>
        <p:spPr>
          <a:xfrm>
            <a:off x="8188657" y="1965281"/>
            <a:ext cx="4003343" cy="5111087"/>
          </a:xfrm>
        </p:spPr>
      </p:pic>
      <p:sp>
        <p:nvSpPr>
          <p:cNvPr id="5" name="Tytuł 4">
            <a:extLst>
              <a:ext uri="{FF2B5EF4-FFF2-40B4-BE49-F238E27FC236}">
                <a16:creationId xmlns:a16="http://schemas.microsoft.com/office/drawing/2014/main" id="{9C4E0DC9-39D0-4E02-A1E1-12E18B905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16" y="201356"/>
            <a:ext cx="11987284" cy="1763925"/>
          </a:xfrm>
        </p:spPr>
        <p:txBody>
          <a:bodyPr>
            <a:noAutofit/>
          </a:bodyPr>
          <a:lstStyle/>
          <a:p>
            <a:pPr algn="ctr"/>
            <a:r>
              <a:rPr lang="pl-PL" b="1" u="sng" dirty="0"/>
              <a:t>Realizacja Programu opieki nad bezdomnymi zwierzętami oraz zapobiegania bezdomności zwierząt na terenie gm. Nieporęt w 2018 roku</a:t>
            </a:r>
          </a:p>
        </p:txBody>
      </p:sp>
    </p:spTree>
    <p:extLst>
      <p:ext uri="{BB962C8B-B14F-4D97-AF65-F5344CB8AC3E}">
        <p14:creationId xmlns:p14="http://schemas.microsoft.com/office/powerpoint/2010/main" val="1338739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9C4E0DC9-39D0-4E02-A1E1-12E18B905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500" y="201354"/>
            <a:ext cx="11250377" cy="1914050"/>
          </a:xfrm>
        </p:spPr>
        <p:txBody>
          <a:bodyPr>
            <a:normAutofit/>
          </a:bodyPr>
          <a:lstStyle/>
          <a:p>
            <a:pPr algn="ctr"/>
            <a:r>
              <a:rPr lang="pl-PL" b="1" u="sng" dirty="0"/>
              <a:t>Realizacja Programu opieki nad bezdomnymi zwierzętami oraz zapobiegania bezdomności zwierząt na terenie gm. Nieporęt w 2018 roku</a:t>
            </a:r>
            <a:endParaRPr lang="pl-PL" u="sng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80EF799-6244-4188-BA70-178A613D03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6274" y="2470251"/>
            <a:ext cx="6673755" cy="4718664"/>
          </a:xfrm>
        </p:spPr>
        <p:txBody>
          <a:bodyPr>
            <a:normAutofit/>
          </a:bodyPr>
          <a:lstStyle/>
          <a:p>
            <a:pPr lvl="0"/>
            <a:r>
              <a:rPr lang="pl-PL" sz="2400" dirty="0"/>
              <a:t>W 2018 roku w ramach ograniczania bezdomności zwierząt zlecono lek. wet. Michałowi Garwackiemu </a:t>
            </a:r>
            <a:br>
              <a:rPr lang="pl-PL" sz="2400" dirty="0"/>
            </a:br>
            <a:r>
              <a:rPr lang="pl-PL" sz="2400" dirty="0"/>
              <a:t>(Gabinet weterynaryjny </a:t>
            </a:r>
            <a:r>
              <a:rPr lang="pl-PL" sz="2400" b="1" dirty="0"/>
              <a:t>ALFAWET</a:t>
            </a:r>
            <a:r>
              <a:rPr lang="pl-PL" sz="2400" dirty="0"/>
              <a:t> w Nieporęcie) wykonanie m.in.: 86 zabiegów sterylizacji i 25 kastracji wolnożyjących kotów, 19 oznakowań zwierząt mikroczipami, 13 interwencji wypadkowych, 5 sterylizacji adopcyjnych zwierząt, 1 zestaw szczepień do adopcji. Kosz realizacji umowy w 2018 r. 24 557 złotych.</a:t>
            </a:r>
          </a:p>
          <a:p>
            <a:pPr lvl="0"/>
            <a:r>
              <a:rPr lang="pl-PL" sz="2400" dirty="0"/>
              <a:t>Zakupiono w 2018 r.  suchą karmę dla wolnożyjących kotów za kwotę 968,62 zł.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37F2125F-A359-484F-898D-3713912924E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0370"/>
            <a:ext cx="5181600" cy="4036276"/>
          </a:xfrm>
        </p:spPr>
      </p:pic>
    </p:spTree>
    <p:extLst>
      <p:ext uri="{BB962C8B-B14F-4D97-AF65-F5344CB8AC3E}">
        <p14:creationId xmlns:p14="http://schemas.microsoft.com/office/powerpoint/2010/main" val="700413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9C4E0DC9-39D0-4E02-A1E1-12E18B905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500" y="201354"/>
            <a:ext cx="11250377" cy="1381786"/>
          </a:xfrm>
        </p:spPr>
        <p:txBody>
          <a:bodyPr>
            <a:normAutofit/>
          </a:bodyPr>
          <a:lstStyle/>
          <a:p>
            <a:pPr algn="ctr"/>
            <a:r>
              <a:rPr lang="pl-PL" b="1" u="sng" dirty="0"/>
              <a:t>Zadania dotyczące zakładania i utrzymania zieleni w  gminie Nieporęt w 2018 roku</a:t>
            </a:r>
            <a:endParaRPr lang="pl-PL" u="sng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80EF799-6244-4188-BA70-178A613D03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53134" y="2470251"/>
            <a:ext cx="8256895" cy="4718664"/>
          </a:xfrm>
        </p:spPr>
        <p:txBody>
          <a:bodyPr>
            <a:normAutofit/>
          </a:bodyPr>
          <a:lstStyle/>
          <a:p>
            <a:r>
              <a:rPr lang="pl-PL" dirty="0"/>
              <a:t>W ramach zawartej umowy w 2018 roku z firmą </a:t>
            </a:r>
            <a:r>
              <a:rPr lang="pl-PL" b="1" dirty="0"/>
              <a:t>„Natura” </a:t>
            </a:r>
            <a:r>
              <a:rPr lang="pl-PL" dirty="0"/>
              <a:t>wykonano obsadzenia 440 donic kwiatowych na latarniach ulicznych pelargonią kaskadową oraz obsadzenia na rabatach kwiatowych roślinami, w pojemnikach w gatunkach: bratek ogrodowy, pelargonia rabatowa, begonia stale kwitnąca, kapusta ozdobna oraz tulipan. </a:t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b="1" dirty="0"/>
              <a:t>Koszt realizacji umowy w 2018 r. to kwota 120 000 złotych</a:t>
            </a:r>
            <a:r>
              <a:rPr lang="pl-PL" dirty="0"/>
              <a:t>.</a:t>
            </a:r>
          </a:p>
          <a:p>
            <a:pPr lvl="0"/>
            <a:endParaRPr lang="pl-PL" sz="2400" dirty="0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790886E7-A28F-4AFE-84CC-47AE40CA65B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71" y="1727259"/>
            <a:ext cx="3298208" cy="4929387"/>
          </a:xfrm>
        </p:spPr>
      </p:pic>
    </p:spTree>
    <p:extLst>
      <p:ext uri="{BB962C8B-B14F-4D97-AF65-F5344CB8AC3E}">
        <p14:creationId xmlns:p14="http://schemas.microsoft.com/office/powerpoint/2010/main" val="885381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9C4E0DC9-39D0-4E02-A1E1-12E18B905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500" y="201354"/>
            <a:ext cx="11250377" cy="1381786"/>
          </a:xfrm>
        </p:spPr>
        <p:txBody>
          <a:bodyPr>
            <a:normAutofit/>
          </a:bodyPr>
          <a:lstStyle/>
          <a:p>
            <a:pPr algn="ctr"/>
            <a:r>
              <a:rPr lang="pl-PL" b="1" u="sng" dirty="0"/>
              <a:t>Zadania dotyczące zakładania i utrzymania zieleni w  gminie Nieporęt w 2018 roku</a:t>
            </a:r>
            <a:endParaRPr lang="pl-PL" u="sng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80EF799-6244-4188-BA70-178A613D03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08478" y="2139020"/>
            <a:ext cx="7301551" cy="3401977"/>
          </a:xfrm>
        </p:spPr>
        <p:txBody>
          <a:bodyPr>
            <a:normAutofit/>
          </a:bodyPr>
          <a:lstStyle/>
          <a:p>
            <a:r>
              <a:rPr lang="pl-PL" dirty="0"/>
              <a:t>W 2018 r. firma „Rosa” wykonywała w ramach umowy usługi związane z całoroczną pielęgnacją zieleni wysokiej i  niskiej na terenie gminy polegające m.in. na pielęgnacji drzew i krzewów, wycinaniu drzew, frezowaniu karp pni wyciętych drzew, nawożeniu, odchwaszczaniu powierzchni, zakładaniu trawników, koszeniu powierzchni, sadzeniu drzew lub krzewów itp. </a:t>
            </a:r>
            <a:endParaRPr lang="pl-PL" sz="2400" dirty="0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E8030D0C-6D9A-4C0A-9724-4CDA69BA914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9021"/>
            <a:ext cx="4708478" cy="3173648"/>
          </a:xfrm>
        </p:spPr>
      </p:pic>
      <p:sp>
        <p:nvSpPr>
          <p:cNvPr id="9" name="Podtytuł 2">
            <a:extLst>
              <a:ext uri="{FF2B5EF4-FFF2-40B4-BE49-F238E27FC236}">
                <a16:creationId xmlns:a16="http://schemas.microsoft.com/office/drawing/2014/main" id="{8E6549D5-872E-4D51-8F32-382018526F6C}"/>
              </a:ext>
            </a:extLst>
          </p:cNvPr>
          <p:cNvSpPr txBox="1">
            <a:spLocks/>
          </p:cNvSpPr>
          <p:nvPr/>
        </p:nvSpPr>
        <p:spPr>
          <a:xfrm>
            <a:off x="466299" y="5991369"/>
            <a:ext cx="10670274" cy="655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b="1" dirty="0"/>
              <a:t>W 2018 r. wykonane prace opiewały na kwotę  109 251,22 złotych.</a:t>
            </a:r>
          </a:p>
        </p:txBody>
      </p:sp>
    </p:spTree>
    <p:extLst>
      <p:ext uri="{BB962C8B-B14F-4D97-AF65-F5344CB8AC3E}">
        <p14:creationId xmlns:p14="http://schemas.microsoft.com/office/powerpoint/2010/main" val="2352428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9C4E0DC9-39D0-4E02-A1E1-12E18B905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500" y="201354"/>
            <a:ext cx="11250377" cy="890467"/>
          </a:xfrm>
        </p:spPr>
        <p:txBody>
          <a:bodyPr>
            <a:normAutofit/>
          </a:bodyPr>
          <a:lstStyle/>
          <a:p>
            <a:pPr algn="ctr"/>
            <a:r>
              <a:rPr lang="pl-PL" sz="4800" b="1" u="sng" dirty="0"/>
              <a:t>Zadania dotyczące rolnictwa</a:t>
            </a:r>
            <a:endParaRPr lang="pl-PL" sz="4800" u="sng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80EF799-6244-4188-BA70-178A613D03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82185" y="2565778"/>
            <a:ext cx="6127844" cy="3725839"/>
          </a:xfrm>
        </p:spPr>
        <p:txBody>
          <a:bodyPr>
            <a:normAutofit/>
          </a:bodyPr>
          <a:lstStyle/>
          <a:p>
            <a:pPr lvl="0"/>
            <a:r>
              <a:rPr lang="pl-PL" sz="3200" dirty="0"/>
              <a:t>W związku z niekorzystnymi warunkami pogodowymi (susza) </a:t>
            </a:r>
            <a:br>
              <a:rPr lang="pl-PL" sz="3200" dirty="0"/>
            </a:br>
            <a:r>
              <a:rPr lang="pl-PL" sz="3200" dirty="0"/>
              <a:t>w 2018 r. przeprowadzono przeglądy upraw rolnych, sporządzając </a:t>
            </a:r>
            <a:r>
              <a:rPr lang="pl-PL" sz="3200" b="1" dirty="0"/>
              <a:t>24 protokoły </a:t>
            </a:r>
            <a:br>
              <a:rPr lang="pl-PL" sz="3200" b="1" dirty="0"/>
            </a:br>
            <a:r>
              <a:rPr lang="pl-PL" sz="3200" dirty="0"/>
              <a:t>z oszacowania zakresu i wysokości szkód w gospodarstwach rolnych.</a:t>
            </a:r>
          </a:p>
          <a:p>
            <a:endParaRPr lang="pl-PL" dirty="0"/>
          </a:p>
        </p:txBody>
      </p:sp>
      <p:sp>
        <p:nvSpPr>
          <p:cNvPr id="6" name="Podtytuł 2">
            <a:extLst>
              <a:ext uri="{FF2B5EF4-FFF2-40B4-BE49-F238E27FC236}">
                <a16:creationId xmlns:a16="http://schemas.microsoft.com/office/drawing/2014/main" id="{BFBB3350-9E4D-4651-B156-D44DEF04C9F8}"/>
              </a:ext>
            </a:extLst>
          </p:cNvPr>
          <p:cNvSpPr txBox="1">
            <a:spLocks/>
          </p:cNvSpPr>
          <p:nvPr/>
        </p:nvSpPr>
        <p:spPr>
          <a:xfrm>
            <a:off x="181971" y="1153237"/>
            <a:ext cx="11828058" cy="1047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3200" dirty="0"/>
              <a:t>W 2018 roku wydano 43 decyzje ustalające zwrot podatku akcyzowego zawartego w cenie oleju napędowego.</a:t>
            </a:r>
          </a:p>
          <a:p>
            <a:endParaRPr lang="pl-PL" dirty="0"/>
          </a:p>
        </p:txBody>
      </p:sp>
      <p:pic>
        <p:nvPicPr>
          <p:cNvPr id="10" name="Symbol zastępczy zawartości 9">
            <a:extLst>
              <a:ext uri="{FF2B5EF4-FFF2-40B4-BE49-F238E27FC236}">
                <a16:creationId xmlns:a16="http://schemas.microsoft.com/office/drawing/2014/main" id="{E83527D0-475B-47B0-A8DD-E7BB7D652E4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1" y="2261852"/>
            <a:ext cx="5530779" cy="4517626"/>
          </a:xfrm>
        </p:spPr>
      </p:pic>
    </p:spTree>
    <p:extLst>
      <p:ext uri="{BB962C8B-B14F-4D97-AF65-F5344CB8AC3E}">
        <p14:creationId xmlns:p14="http://schemas.microsoft.com/office/powerpoint/2010/main" val="1871655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9C4E0DC9-39D0-4E02-A1E1-12E18B905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500" y="0"/>
            <a:ext cx="11250377" cy="1091821"/>
          </a:xfrm>
        </p:spPr>
        <p:txBody>
          <a:bodyPr>
            <a:normAutofit/>
          </a:bodyPr>
          <a:lstStyle/>
          <a:p>
            <a:pPr algn="ctr"/>
            <a:r>
              <a:rPr lang="pl-PL" sz="5400" b="1" u="sng" dirty="0"/>
              <a:t>Zadania z zakresu edukacji ekologicznej</a:t>
            </a:r>
            <a:endParaRPr lang="pl-PL" sz="6000" u="sng" dirty="0"/>
          </a:p>
        </p:txBody>
      </p:sp>
      <p:sp>
        <p:nvSpPr>
          <p:cNvPr id="6" name="Podtytuł 2">
            <a:extLst>
              <a:ext uri="{FF2B5EF4-FFF2-40B4-BE49-F238E27FC236}">
                <a16:creationId xmlns:a16="http://schemas.microsoft.com/office/drawing/2014/main" id="{BFBB3350-9E4D-4651-B156-D44DEF04C9F8}"/>
              </a:ext>
            </a:extLst>
          </p:cNvPr>
          <p:cNvSpPr txBox="1">
            <a:spLocks/>
          </p:cNvSpPr>
          <p:nvPr/>
        </p:nvSpPr>
        <p:spPr>
          <a:xfrm>
            <a:off x="4708479" y="1332174"/>
            <a:ext cx="7301551" cy="5491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3600" dirty="0"/>
              <a:t>W 2018 roku </a:t>
            </a:r>
            <a:r>
              <a:rPr lang="pl-PL" sz="3600" b="1" dirty="0"/>
              <a:t>sfinansowano:</a:t>
            </a:r>
            <a:br>
              <a:rPr lang="pl-PL" sz="3600" b="1" dirty="0"/>
            </a:br>
            <a:r>
              <a:rPr lang="pl-PL" sz="3600" b="1" dirty="0"/>
              <a:t/>
            </a:r>
            <a:br>
              <a:rPr lang="pl-PL" sz="3600" b="1" dirty="0"/>
            </a:br>
            <a:r>
              <a:rPr lang="pl-PL" sz="3200" dirty="0">
                <a:sym typeface="Wingdings" panose="05000000000000000000" pitchFamily="2" charset="2"/>
              </a:rPr>
              <a:t></a:t>
            </a:r>
            <a:r>
              <a:rPr lang="pl-PL" sz="3200" dirty="0"/>
              <a:t> zakup nagród rzeczowych dla laureatów XV edycji gminnego konkursu wiedzy przyrodniczej dla szkół podstawowych pt. </a:t>
            </a:r>
            <a:r>
              <a:rPr lang="pl-PL" sz="3200" b="1" dirty="0"/>
              <a:t>„Z Przyrodą na Ty”</a:t>
            </a:r>
            <a:r>
              <a:rPr lang="pl-PL" sz="3200" dirty="0"/>
              <a:t> za kwotę 1 500 złotych;</a:t>
            </a:r>
            <a:br>
              <a:rPr lang="pl-PL" sz="3200" dirty="0"/>
            </a:br>
            <a:r>
              <a:rPr lang="pl-PL" sz="3200" dirty="0"/>
              <a:t/>
            </a:r>
            <a:br>
              <a:rPr lang="pl-PL" sz="3200" dirty="0"/>
            </a:br>
            <a:r>
              <a:rPr lang="pl-PL" sz="3200" dirty="0">
                <a:sym typeface="Wingdings" panose="05000000000000000000" pitchFamily="2" charset="2"/>
              </a:rPr>
              <a:t> </a:t>
            </a:r>
            <a:r>
              <a:rPr lang="pl-PL" sz="3200" dirty="0"/>
              <a:t>zakup nagród rzeczowych dla laureatów XVI edycji gminnego </a:t>
            </a:r>
            <a:r>
              <a:rPr lang="pl-PL" sz="3200" b="1" dirty="0"/>
              <a:t>konkursu na najładniejszy ogród przydomowy</a:t>
            </a:r>
            <a:r>
              <a:rPr lang="pl-PL" sz="3200" dirty="0"/>
              <a:t> w wysokości 2 977,00 złotych.</a:t>
            </a:r>
          </a:p>
          <a:p>
            <a:pPr marL="0" indent="0">
              <a:buNone/>
            </a:pPr>
            <a:endParaRPr lang="pl-PL" sz="3200" dirty="0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291A1AFB-4649-411F-B4FC-64ADED2D799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70" y="1130819"/>
            <a:ext cx="4144369" cy="5525827"/>
          </a:xfrm>
        </p:spPr>
      </p:pic>
    </p:spTree>
    <p:extLst>
      <p:ext uri="{BB962C8B-B14F-4D97-AF65-F5344CB8AC3E}">
        <p14:creationId xmlns:p14="http://schemas.microsoft.com/office/powerpoint/2010/main" val="2818350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9C4E0DC9-39D0-4E02-A1E1-12E18B905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4242"/>
          </a:xfrm>
        </p:spPr>
        <p:txBody>
          <a:bodyPr>
            <a:normAutofit/>
          </a:bodyPr>
          <a:lstStyle/>
          <a:p>
            <a:pPr algn="ctr"/>
            <a:r>
              <a:rPr lang="pl-PL" sz="5500" b="1" u="sng" dirty="0"/>
              <a:t>Zadania z zakresu ochrony powietrza</a:t>
            </a:r>
            <a:endParaRPr lang="pl-PL" sz="5500" u="sng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80EF799-6244-4188-BA70-178A613D03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8" y="1690688"/>
            <a:ext cx="7486935" cy="4802187"/>
          </a:xfrm>
        </p:spPr>
        <p:txBody>
          <a:bodyPr>
            <a:normAutofit fontScale="92500"/>
          </a:bodyPr>
          <a:lstStyle/>
          <a:p>
            <a:pPr lvl="0" algn="l">
              <a:lnSpc>
                <a:spcPct val="110000"/>
              </a:lnSpc>
            </a:pPr>
            <a:r>
              <a:rPr lang="pl-PL" dirty="0"/>
              <a:t>Uchwałą z dnia 18 października 2018 r. </a:t>
            </a:r>
            <a:br>
              <a:rPr lang="pl-PL" dirty="0"/>
            </a:br>
            <a:r>
              <a:rPr lang="pl-PL" dirty="0"/>
              <a:t>Nr LXIV/86/2018  Rada Gminy Nieporęt uchwaliła Program Ochrony Środowiska dla Gminy Nieporęt </a:t>
            </a:r>
            <a:br>
              <a:rPr lang="pl-PL" dirty="0"/>
            </a:br>
            <a:r>
              <a:rPr lang="pl-PL" dirty="0"/>
              <a:t>na lata 2018-2022, z perspektywą 2026 roku. </a:t>
            </a:r>
            <a:br>
              <a:rPr lang="pl-PL" dirty="0"/>
            </a:br>
            <a:r>
              <a:rPr lang="pl-PL" dirty="0"/>
              <a:t>Koszt opracowania 4 000 zł.</a:t>
            </a:r>
          </a:p>
          <a:p>
            <a:pPr lvl="0" algn="l">
              <a:lnSpc>
                <a:spcPct val="110000"/>
              </a:lnSpc>
            </a:pPr>
            <a:endParaRPr lang="pl-PL" dirty="0"/>
          </a:p>
          <a:p>
            <a:pPr lvl="0" algn="l">
              <a:lnSpc>
                <a:spcPct val="110000"/>
              </a:lnSpc>
            </a:pPr>
            <a:r>
              <a:rPr lang="pl-PL" dirty="0"/>
              <a:t>Uchwałą z dnia 28 kwietnia 2018 r. </a:t>
            </a:r>
            <a:br>
              <a:rPr lang="pl-PL" dirty="0"/>
            </a:br>
            <a:r>
              <a:rPr lang="pl-PL" dirty="0"/>
              <a:t>Nr XXIV/32/2016  Rada Gminy Nieporęt uchwaliła Program gospodarki niskoemisyjnej  dla Gminy Nieporęt do 2020 roku.</a:t>
            </a:r>
          </a:p>
          <a:p>
            <a:pPr algn="l">
              <a:lnSpc>
                <a:spcPct val="110000"/>
              </a:lnSpc>
            </a:pPr>
            <a:endParaRPr lang="pl-PL" dirty="0"/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37D21DC9-A262-490D-A858-480111EA5DF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988" y="1690688"/>
            <a:ext cx="2917273" cy="5186264"/>
          </a:xfrm>
        </p:spPr>
      </p:pic>
    </p:spTree>
    <p:extLst>
      <p:ext uri="{BB962C8B-B14F-4D97-AF65-F5344CB8AC3E}">
        <p14:creationId xmlns:p14="http://schemas.microsoft.com/office/powerpoint/2010/main" val="2353234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9C4E0DC9-39D0-4E02-A1E1-12E18B905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4242"/>
          </a:xfrm>
        </p:spPr>
        <p:txBody>
          <a:bodyPr>
            <a:normAutofit/>
          </a:bodyPr>
          <a:lstStyle/>
          <a:p>
            <a:pPr algn="ctr"/>
            <a:r>
              <a:rPr lang="pl-PL" sz="5500" b="1" u="sng" dirty="0"/>
              <a:t>Zadania z zakresu ochrony powietrza</a:t>
            </a:r>
            <a:endParaRPr lang="pl-PL" sz="5500" u="sng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80EF799-6244-4188-BA70-178A613D03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419368"/>
            <a:ext cx="7923664" cy="5227092"/>
          </a:xfrm>
        </p:spPr>
        <p:txBody>
          <a:bodyPr>
            <a:normAutofit fontScale="92500" lnSpcReduction="20000"/>
          </a:bodyPr>
          <a:lstStyle/>
          <a:p>
            <a:pPr lvl="0" algn="l">
              <a:lnSpc>
                <a:spcPct val="110000"/>
              </a:lnSpc>
            </a:pPr>
            <a:r>
              <a:rPr lang="pl-PL" dirty="0"/>
              <a:t>Uchwałą z dnia 28 grudnia2018 r. Nr IV/25/2018  Rada Gminy Nieporęt uchwaliła Program Ograniczenia Niskiej Emisji dla Gminy Nieporęt. Koszt opracowania 6 500 zł.  </a:t>
            </a:r>
          </a:p>
          <a:p>
            <a:pPr lvl="0" algn="l">
              <a:lnSpc>
                <a:spcPct val="110000"/>
              </a:lnSpc>
            </a:pPr>
            <a:r>
              <a:rPr lang="pl-PL" dirty="0"/>
              <a:t>Rada Gminy Nieporęt uchwaliła uchwałą Nr LIV/26/2018 z dnia 27.03.2018 r. zasady udzielania dotacji na dofinansowanie kosztów wymiany źródeł ciepła centralnego ogrzewania w ramach poprawy jakości powietrza na terenie Gminy Nieporęt w 2018 roku. </a:t>
            </a:r>
            <a:br>
              <a:rPr lang="pl-PL" dirty="0"/>
            </a:br>
            <a:r>
              <a:rPr lang="pl-PL" dirty="0"/>
              <a:t>W ramach dofinansowania kosztów wymiany źródeł ciepła </a:t>
            </a:r>
            <a:r>
              <a:rPr lang="pl-PL" b="1" dirty="0"/>
              <a:t>w 2018 roku podpisano 108 umów na dofinasowanie modernizacji na łączną kwotę 322 138,66 złotych.</a:t>
            </a:r>
            <a:endParaRPr lang="pl-PL" dirty="0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664F9CBE-14FE-49CA-B521-056C34435BA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891" y="1948265"/>
            <a:ext cx="2761726" cy="4909735"/>
          </a:xfrm>
        </p:spPr>
      </p:pic>
    </p:spTree>
    <p:extLst>
      <p:ext uri="{BB962C8B-B14F-4D97-AF65-F5344CB8AC3E}">
        <p14:creationId xmlns:p14="http://schemas.microsoft.com/office/powerpoint/2010/main" val="3741528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9C4E0DC9-39D0-4E02-A1E1-12E18B905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377" y="252486"/>
            <a:ext cx="11368584" cy="1262416"/>
          </a:xfrm>
        </p:spPr>
        <p:txBody>
          <a:bodyPr>
            <a:normAutofit/>
          </a:bodyPr>
          <a:lstStyle/>
          <a:p>
            <a:pPr algn="ctr"/>
            <a:r>
              <a:rPr lang="pl-PL" sz="5500" b="1" u="sng" dirty="0"/>
              <a:t>Zadania z zakresu ochrony środowiska</a:t>
            </a:r>
            <a:endParaRPr lang="pl-PL" sz="5500" u="sng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80EF799-6244-4188-BA70-178A613D03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62600" cy="4351338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pl-PL" dirty="0"/>
              <a:t>W  prowadzonych w 2018 r. postępowaniach z zakresu </a:t>
            </a:r>
            <a:r>
              <a:rPr lang="pl-PL" i="1" dirty="0"/>
              <a:t>ocen oddziaływania na środowisko</a:t>
            </a:r>
            <a:r>
              <a:rPr lang="pl-PL" dirty="0"/>
              <a:t> wydano </a:t>
            </a:r>
            <a:r>
              <a:rPr lang="pl-PL" b="1" dirty="0"/>
              <a:t>2 decyzje i 6 postanowień</a:t>
            </a:r>
            <a:r>
              <a:rPr lang="pl-PL" dirty="0"/>
              <a:t>.</a:t>
            </a:r>
          </a:p>
          <a:p>
            <a:pPr lvl="0">
              <a:lnSpc>
                <a:spcPct val="100000"/>
              </a:lnSpc>
            </a:pPr>
            <a:r>
              <a:rPr lang="pl-PL" dirty="0"/>
              <a:t>W postępowaniach </a:t>
            </a:r>
            <a:r>
              <a:rPr lang="pl-PL" i="1" dirty="0"/>
              <a:t>w sprawie zezwoleń na usunięcie drzew </a:t>
            </a:r>
            <a:br>
              <a:rPr lang="pl-PL" i="1" dirty="0"/>
            </a:br>
            <a:r>
              <a:rPr lang="pl-PL" i="1" dirty="0"/>
              <a:t>i krzewów </a:t>
            </a:r>
            <a:r>
              <a:rPr lang="pl-PL" dirty="0"/>
              <a:t>z nieruchomości </a:t>
            </a:r>
            <a:br>
              <a:rPr lang="pl-PL" dirty="0"/>
            </a:br>
            <a:r>
              <a:rPr lang="pl-PL" dirty="0"/>
              <a:t>w 2018 roku – </a:t>
            </a:r>
            <a:r>
              <a:rPr lang="pl-PL" b="1" dirty="0"/>
              <a:t>wydano 54 decyzje </a:t>
            </a:r>
            <a:br>
              <a:rPr lang="pl-PL" b="1" dirty="0"/>
            </a:br>
            <a:r>
              <a:rPr lang="pl-PL" b="1" dirty="0"/>
              <a:t>i 179 zaświadczeń</a:t>
            </a:r>
            <a:r>
              <a:rPr lang="pl-PL" dirty="0"/>
              <a:t>.</a:t>
            </a:r>
          </a:p>
          <a:p>
            <a:pPr algn="l">
              <a:lnSpc>
                <a:spcPct val="100000"/>
              </a:lnSpc>
            </a:pPr>
            <a:endParaRPr lang="pl-PL" sz="2200" dirty="0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8855B6CE-86EC-4B85-BA50-75C963034F8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875" y="1277832"/>
            <a:ext cx="4185125" cy="5580168"/>
          </a:xfrm>
        </p:spPr>
      </p:pic>
    </p:spTree>
    <p:extLst>
      <p:ext uri="{BB962C8B-B14F-4D97-AF65-F5344CB8AC3E}">
        <p14:creationId xmlns:p14="http://schemas.microsoft.com/office/powerpoint/2010/main" val="1572649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9C4E0DC9-39D0-4E02-A1E1-12E18B905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377" y="252486"/>
            <a:ext cx="11368584" cy="1262416"/>
          </a:xfrm>
        </p:spPr>
        <p:txBody>
          <a:bodyPr>
            <a:normAutofit/>
          </a:bodyPr>
          <a:lstStyle/>
          <a:p>
            <a:pPr algn="ctr"/>
            <a:r>
              <a:rPr lang="pl-PL" sz="5500" b="1" u="sng" dirty="0"/>
              <a:t>Zadania z zakresu ochrony środowiska</a:t>
            </a:r>
            <a:endParaRPr lang="pl-PL" sz="5500" u="sng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80EF799-6244-4188-BA70-178A613D03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0377" y="1514903"/>
            <a:ext cx="11368584" cy="1444198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pl-PL" dirty="0"/>
              <a:t>W  związku ze zgłoszeniami dotyczącymi złomów i wywrotów w 2018 r. dokonano </a:t>
            </a:r>
            <a:r>
              <a:rPr lang="pl-PL" b="1" dirty="0"/>
              <a:t>30 wizji terenowych</a:t>
            </a:r>
            <a:r>
              <a:rPr lang="pl-PL" dirty="0"/>
              <a:t> z oględzinami przedmiotowych drzew i spisano odpowiednie protokoły.</a:t>
            </a:r>
          </a:p>
          <a:p>
            <a:pPr marL="0" lvl="0" indent="0">
              <a:lnSpc>
                <a:spcPct val="100000"/>
              </a:lnSpc>
              <a:buNone/>
            </a:pPr>
            <a:endParaRPr lang="pl-PL" dirty="0"/>
          </a:p>
          <a:p>
            <a:pPr algn="l">
              <a:lnSpc>
                <a:spcPct val="100000"/>
              </a:lnSpc>
            </a:pPr>
            <a:endParaRPr lang="pl-PL" sz="2200" dirty="0"/>
          </a:p>
        </p:txBody>
      </p:sp>
      <p:pic>
        <p:nvPicPr>
          <p:cNvPr id="10" name="Symbol zastępczy zawartości 9">
            <a:extLst>
              <a:ext uri="{FF2B5EF4-FFF2-40B4-BE49-F238E27FC236}">
                <a16:creationId xmlns:a16="http://schemas.microsoft.com/office/drawing/2014/main" id="{7C0C141A-7244-44CD-86AF-523CCCFE7F3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0" y="2959101"/>
            <a:ext cx="8420100" cy="3898899"/>
          </a:xfrm>
        </p:spPr>
      </p:pic>
    </p:spTree>
    <p:extLst>
      <p:ext uri="{BB962C8B-B14F-4D97-AF65-F5344CB8AC3E}">
        <p14:creationId xmlns:p14="http://schemas.microsoft.com/office/powerpoint/2010/main" val="2854105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id="{980EF799-6244-4188-BA70-178A613D03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72200" y="1658392"/>
            <a:ext cx="5422900" cy="5199608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pl-PL" dirty="0"/>
              <a:t>W prowadzonych w 2018 r. postępowaniach </a:t>
            </a:r>
            <a:r>
              <a:rPr lang="pl-PL" i="1" dirty="0"/>
              <a:t>w sprawach zmiany stanu wody na </a:t>
            </a:r>
            <a:br>
              <a:rPr lang="pl-PL" i="1" dirty="0"/>
            </a:br>
            <a:r>
              <a:rPr lang="pl-PL" i="1" dirty="0"/>
              <a:t>gruncie </a:t>
            </a:r>
            <a:r>
              <a:rPr lang="pl-PL" dirty="0"/>
              <a:t>– wydano </a:t>
            </a:r>
            <a:r>
              <a:rPr lang="pl-PL" b="1" dirty="0"/>
              <a:t>5 decyzji</a:t>
            </a:r>
            <a:r>
              <a:rPr lang="pl-PL" dirty="0"/>
              <a:t>.</a:t>
            </a:r>
          </a:p>
          <a:p>
            <a:pPr lvl="0">
              <a:lnSpc>
                <a:spcPct val="100000"/>
              </a:lnSpc>
            </a:pPr>
            <a:r>
              <a:rPr lang="pl-PL" dirty="0"/>
              <a:t>W postepowaniach </a:t>
            </a:r>
            <a:r>
              <a:rPr lang="pl-PL" i="1" dirty="0"/>
              <a:t>w sprawach nakazania usunięcia odpadów </a:t>
            </a:r>
            <a:br>
              <a:rPr lang="pl-PL" i="1" dirty="0"/>
            </a:br>
            <a:r>
              <a:rPr lang="pl-PL" dirty="0"/>
              <a:t>z miejsc nieprzeznaczonych </a:t>
            </a:r>
            <a:br>
              <a:rPr lang="pl-PL" dirty="0"/>
            </a:br>
            <a:r>
              <a:rPr lang="pl-PL" dirty="0"/>
              <a:t>do ich składowania </a:t>
            </a:r>
            <a:br>
              <a:rPr lang="pl-PL" dirty="0"/>
            </a:br>
            <a:r>
              <a:rPr lang="pl-PL" dirty="0"/>
              <a:t>lub magazynowania </a:t>
            </a:r>
            <a:br>
              <a:rPr lang="pl-PL" dirty="0"/>
            </a:br>
            <a:r>
              <a:rPr lang="pl-PL" dirty="0"/>
              <a:t>w 2018 roku –  </a:t>
            </a:r>
            <a:r>
              <a:rPr lang="pl-PL" b="1" dirty="0"/>
              <a:t>wydano 3 decyzje</a:t>
            </a:r>
            <a:r>
              <a:rPr lang="pl-PL" dirty="0"/>
              <a:t>.</a:t>
            </a:r>
          </a:p>
          <a:p>
            <a:pPr algn="l">
              <a:lnSpc>
                <a:spcPct val="100000"/>
              </a:lnSpc>
            </a:pPr>
            <a:endParaRPr lang="pl-PL" sz="2200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1DA0CC8C-DE26-4D36-B539-22A7E960D41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25624"/>
            <a:ext cx="5539856" cy="4154892"/>
          </a:xfrm>
        </p:spPr>
      </p:pic>
      <p:sp>
        <p:nvSpPr>
          <p:cNvPr id="9" name="Tytuł 4">
            <a:extLst>
              <a:ext uri="{FF2B5EF4-FFF2-40B4-BE49-F238E27FC236}">
                <a16:creationId xmlns:a16="http://schemas.microsoft.com/office/drawing/2014/main" id="{B9BAD4BA-75A3-4470-A390-18562FC71E27}"/>
              </a:ext>
            </a:extLst>
          </p:cNvPr>
          <p:cNvSpPr txBox="1">
            <a:spLocks/>
          </p:cNvSpPr>
          <p:nvPr/>
        </p:nvSpPr>
        <p:spPr>
          <a:xfrm>
            <a:off x="450377" y="252486"/>
            <a:ext cx="11368584" cy="1262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5500" b="1" u="sng"/>
              <a:t>Zadania z zakresu ochrony środowiska</a:t>
            </a:r>
            <a:endParaRPr lang="pl-PL" sz="5500" u="sng" dirty="0"/>
          </a:p>
        </p:txBody>
      </p:sp>
    </p:spTree>
    <p:extLst>
      <p:ext uri="{BB962C8B-B14F-4D97-AF65-F5344CB8AC3E}">
        <p14:creationId xmlns:p14="http://schemas.microsoft.com/office/powerpoint/2010/main" val="2337616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ymbol zastępczy tekstu 15">
            <a:extLst>
              <a:ext uri="{FF2B5EF4-FFF2-40B4-BE49-F238E27FC236}">
                <a16:creationId xmlns:a16="http://schemas.microsoft.com/office/drawing/2014/main" id="{A838E79E-22EB-4EA7-8FD7-C6397021A2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574507" y="6332564"/>
            <a:ext cx="4617493" cy="586172"/>
          </a:xfrm>
        </p:spPr>
        <p:txBody>
          <a:bodyPr/>
          <a:lstStyle/>
          <a:p>
            <a:r>
              <a:rPr lang="pl-PL" dirty="0"/>
              <a:t>Fot. Matczyna Niedziela</a:t>
            </a:r>
          </a:p>
        </p:txBody>
      </p:sp>
      <p:pic>
        <p:nvPicPr>
          <p:cNvPr id="21" name="Symbol zastępczy zawartości 20">
            <a:extLst>
              <a:ext uri="{FF2B5EF4-FFF2-40B4-BE49-F238E27FC236}">
                <a16:creationId xmlns:a16="http://schemas.microsoft.com/office/drawing/2014/main" id="{5610DBA0-8D86-424D-880D-7E6437443C6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507" y="3172429"/>
            <a:ext cx="4617493" cy="3318474"/>
          </a:xfrm>
        </p:spPr>
      </p:pic>
      <p:sp>
        <p:nvSpPr>
          <p:cNvPr id="3" name="Podtytuł 2">
            <a:extLst>
              <a:ext uri="{FF2B5EF4-FFF2-40B4-BE49-F238E27FC236}">
                <a16:creationId xmlns:a16="http://schemas.microsoft.com/office/drawing/2014/main" id="{980EF799-6244-4188-BA70-178A613D03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419368"/>
            <a:ext cx="12010030" cy="5186148"/>
          </a:xfrm>
        </p:spPr>
        <p:txBody>
          <a:bodyPr>
            <a:normAutofit/>
          </a:bodyPr>
          <a:lstStyle/>
          <a:p>
            <a:pPr lvl="0">
              <a:lnSpc>
                <a:spcPct val="110000"/>
              </a:lnSpc>
            </a:pPr>
            <a:r>
              <a:rPr lang="pl-PL" sz="2500" dirty="0"/>
              <a:t>Wynajem i serwis kabin sanitarnych na terenach publicznych w gminie Nieporęt – całorocznie </a:t>
            </a:r>
            <a:r>
              <a:rPr lang="pl-PL" sz="2500" b="1" dirty="0"/>
              <a:t>kabiny sanitarne  </a:t>
            </a:r>
            <a:r>
              <a:rPr lang="pl-PL" sz="2500" dirty="0"/>
              <a:t>ustawione są na terenie: pętla autobusowa w Białobrzegach, pętla autobusowa w Zegrzu Płd., Plac Wolności w Nieporęcie, PSZOK </a:t>
            </a:r>
            <a:br>
              <a:rPr lang="pl-PL" sz="2500" dirty="0"/>
            </a:br>
            <a:r>
              <a:rPr lang="pl-PL" sz="2500" dirty="0"/>
              <a:t>ul. </a:t>
            </a:r>
            <a:r>
              <a:rPr lang="pl-PL" sz="2500" dirty="0" err="1"/>
              <a:t>Małołęcka</a:t>
            </a:r>
            <a:r>
              <a:rPr lang="pl-PL" sz="2500" dirty="0"/>
              <a:t> w Nieporęcie, od VI do IX na terenie obiektów sportowych w: Izabelinie, </a:t>
            </a:r>
            <a:br>
              <a:rPr lang="pl-PL" sz="2500" dirty="0"/>
            </a:br>
            <a:r>
              <a:rPr lang="pl-PL" sz="2500" dirty="0"/>
              <a:t>Nieporęcie, Kątach Węgierskich, Stanisławowie Drugim. </a:t>
            </a:r>
            <a:br>
              <a:rPr lang="pl-PL" sz="2500" dirty="0"/>
            </a:br>
            <a:r>
              <a:rPr lang="pl-PL" sz="2500" dirty="0"/>
              <a:t/>
            </a:r>
            <a:br>
              <a:rPr lang="pl-PL" sz="2500" dirty="0"/>
            </a:br>
            <a:r>
              <a:rPr lang="pl-PL" sz="2500" dirty="0"/>
              <a:t>Ponadto </a:t>
            </a:r>
            <a:r>
              <a:rPr lang="pl-PL" sz="2500" b="1" dirty="0"/>
              <a:t>obsługiwano imprezy okolicznościowe: </a:t>
            </a:r>
            <a:br>
              <a:rPr lang="pl-PL" sz="2500" b="1" dirty="0"/>
            </a:br>
            <a:r>
              <a:rPr lang="pl-PL" sz="2500" dirty="0"/>
              <a:t>„Bieg Niepodległości”, „Biegi zająca”, „Bieg Poziomki”, </a:t>
            </a:r>
            <a:br>
              <a:rPr lang="pl-PL" sz="2500" dirty="0"/>
            </a:br>
            <a:r>
              <a:rPr lang="pl-PL" sz="2500" dirty="0"/>
              <a:t>„Matczyna Niedziela”. </a:t>
            </a:r>
            <a:br>
              <a:rPr lang="pl-PL" sz="2500" dirty="0"/>
            </a:br>
            <a:r>
              <a:rPr lang="pl-PL" sz="2500" b="1" dirty="0"/>
              <a:t>W ramach zawartej umowy usługi realizowała </a:t>
            </a:r>
            <a:br>
              <a:rPr lang="pl-PL" sz="2500" b="1" dirty="0"/>
            </a:br>
            <a:r>
              <a:rPr lang="pl-PL" sz="2500" b="1" dirty="0"/>
              <a:t>Spółka TOI-TOI z Warszawy za kwotę 7 875,36 zł</a:t>
            </a:r>
            <a:r>
              <a:rPr lang="pl-PL" sz="2500" dirty="0"/>
              <a:t>.</a:t>
            </a:r>
          </a:p>
        </p:txBody>
      </p:sp>
      <p:sp>
        <p:nvSpPr>
          <p:cNvPr id="25" name="Tytuł 4">
            <a:extLst>
              <a:ext uri="{FF2B5EF4-FFF2-40B4-BE49-F238E27FC236}">
                <a16:creationId xmlns:a16="http://schemas.microsoft.com/office/drawing/2014/main" id="{BCDC90C3-5447-4C91-9BEC-3B3B93BC2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320" y="0"/>
            <a:ext cx="11564558" cy="1487611"/>
          </a:xfrm>
        </p:spPr>
        <p:txBody>
          <a:bodyPr>
            <a:normAutofit/>
          </a:bodyPr>
          <a:lstStyle/>
          <a:p>
            <a:pPr algn="ctr"/>
            <a:r>
              <a:rPr lang="pl-PL" b="1" u="sng" dirty="0"/>
              <a:t>Zadania z zakresu utrzymania czystości i porządku na terenie gminy Nieporęt w 2018 roku</a:t>
            </a:r>
            <a:endParaRPr lang="pl-PL" u="sng" dirty="0"/>
          </a:p>
        </p:txBody>
      </p:sp>
    </p:spTree>
    <p:extLst>
      <p:ext uri="{BB962C8B-B14F-4D97-AF65-F5344CB8AC3E}">
        <p14:creationId xmlns:p14="http://schemas.microsoft.com/office/powerpoint/2010/main" val="2908749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9C4E0DC9-39D0-4E02-A1E1-12E18B905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320" y="0"/>
            <a:ext cx="11564558" cy="1487611"/>
          </a:xfrm>
        </p:spPr>
        <p:txBody>
          <a:bodyPr>
            <a:normAutofit/>
          </a:bodyPr>
          <a:lstStyle/>
          <a:p>
            <a:pPr algn="ctr"/>
            <a:r>
              <a:rPr lang="pl-PL" b="1" u="sng" dirty="0"/>
              <a:t>Zadania z zakresu utrzymania czystości i porządku na terenie gminy Nieporęt w 2018 roku</a:t>
            </a:r>
            <a:endParaRPr lang="pl-PL" u="sng" dirty="0"/>
          </a:p>
        </p:txBody>
      </p:sp>
      <p:pic>
        <p:nvPicPr>
          <p:cNvPr id="10" name="Symbol zastępczy zawartości 9">
            <a:extLst>
              <a:ext uri="{FF2B5EF4-FFF2-40B4-BE49-F238E27FC236}">
                <a16:creationId xmlns:a16="http://schemas.microsoft.com/office/drawing/2014/main" id="{BFE702FC-20F7-4BD4-B358-6A146922F33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28" t="1541" r="10682" b="665"/>
          <a:stretch/>
        </p:blipFill>
        <p:spPr>
          <a:xfrm>
            <a:off x="5967572" y="3429000"/>
            <a:ext cx="5883306" cy="3227647"/>
          </a:xfrm>
        </p:spPr>
      </p:pic>
      <p:sp>
        <p:nvSpPr>
          <p:cNvPr id="11" name="Podtytuł 2">
            <a:extLst>
              <a:ext uri="{FF2B5EF4-FFF2-40B4-BE49-F238E27FC236}">
                <a16:creationId xmlns:a16="http://schemas.microsoft.com/office/drawing/2014/main" id="{394D9846-0AE2-4210-B588-855A55BECF73}"/>
              </a:ext>
            </a:extLst>
          </p:cNvPr>
          <p:cNvSpPr txBox="1">
            <a:spLocks/>
          </p:cNvSpPr>
          <p:nvPr/>
        </p:nvSpPr>
        <p:spPr>
          <a:xfrm>
            <a:off x="435607" y="3480178"/>
            <a:ext cx="5883306" cy="3176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l-PL" sz="2600" dirty="0"/>
              <a:t>Organizacja we wrześniu 2018 r. </a:t>
            </a:r>
            <a:r>
              <a:rPr lang="pl-PL" sz="2600" b="1" dirty="0"/>
              <a:t>Akcji „Sprzątanie Świata – Polska 2018” </a:t>
            </a:r>
            <a:br>
              <a:rPr lang="pl-PL" sz="2600" b="1" dirty="0"/>
            </a:br>
            <a:r>
              <a:rPr lang="pl-PL" sz="2600" dirty="0"/>
              <a:t>na terenie gm. Nieporęt. Podczas akcji zebrano i wywieziono </a:t>
            </a:r>
            <a:r>
              <a:rPr lang="pl-PL" sz="2600" b="1" dirty="0"/>
              <a:t>34 m</a:t>
            </a:r>
            <a:r>
              <a:rPr lang="pl-PL" sz="2600" b="1" baseline="30000" dirty="0"/>
              <a:t>3</a:t>
            </a:r>
            <a:r>
              <a:rPr lang="pl-PL" sz="2600" b="1" dirty="0"/>
              <a:t> odpadów </a:t>
            </a:r>
            <a:r>
              <a:rPr lang="pl-PL" sz="2600" dirty="0"/>
              <a:t>za kwotę 1 468,80 złotych (Wykonawca firma ZKTZ z Serocka).</a:t>
            </a:r>
          </a:p>
        </p:txBody>
      </p:sp>
      <p:sp>
        <p:nvSpPr>
          <p:cNvPr id="8" name="Podtytuł 2">
            <a:extLst>
              <a:ext uri="{FF2B5EF4-FFF2-40B4-BE49-F238E27FC236}">
                <a16:creationId xmlns:a16="http://schemas.microsoft.com/office/drawing/2014/main" id="{5AAA888F-0D5C-49B8-8DC0-42F5F894BE4B}"/>
              </a:ext>
            </a:extLst>
          </p:cNvPr>
          <p:cNvSpPr txBox="1">
            <a:spLocks/>
          </p:cNvSpPr>
          <p:nvPr/>
        </p:nvSpPr>
        <p:spPr>
          <a:xfrm>
            <a:off x="286320" y="1589966"/>
            <a:ext cx="11619360" cy="17878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pl-PL" sz="2600" dirty="0"/>
              <a:t>Zbieranie, transport i unieszkodliwianie zwłok zwierzęcych lub ich części z terenów  gm. Nieporęt – zrealizowano odbiory tkanki z terenów gminnych w ramach zawartej umowy z firmą “Zbiornica Padliny Skórzec” z Siedlec, w ilości </a:t>
            </a:r>
            <a:r>
              <a:rPr lang="pl-PL" sz="2600" b="1" dirty="0"/>
              <a:t>621 kg </a:t>
            </a:r>
            <a:br>
              <a:rPr lang="pl-PL" sz="2600" b="1" dirty="0"/>
            </a:br>
            <a:r>
              <a:rPr lang="pl-PL" sz="2600" b="1" dirty="0"/>
              <a:t>za kwotę  9 450,00 złotych</a:t>
            </a:r>
            <a:r>
              <a:rPr lang="pl-PL" sz="2600" dirty="0"/>
              <a:t>.</a:t>
            </a:r>
          </a:p>
          <a:p>
            <a:pPr>
              <a:lnSpc>
                <a:spcPct val="110000"/>
              </a:lnSpc>
            </a:pPr>
            <a:endParaRPr lang="pl-PL" sz="2600" dirty="0"/>
          </a:p>
        </p:txBody>
      </p:sp>
    </p:spTree>
    <p:extLst>
      <p:ext uri="{BB962C8B-B14F-4D97-AF65-F5344CB8AC3E}">
        <p14:creationId xmlns:p14="http://schemas.microsoft.com/office/powerpoint/2010/main" val="2969051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9C4E0DC9-39D0-4E02-A1E1-12E18B905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137" y="95534"/>
            <a:ext cx="11546005" cy="1337481"/>
          </a:xfrm>
        </p:spPr>
        <p:txBody>
          <a:bodyPr>
            <a:normAutofit/>
          </a:bodyPr>
          <a:lstStyle/>
          <a:p>
            <a:pPr algn="ctr"/>
            <a:r>
              <a:rPr lang="pl-PL" b="1" u="sng" dirty="0"/>
              <a:t>Zadania z zakresu utrzymania czystości i porządku na terenie gminy Nieporęt w 2018 roku</a:t>
            </a:r>
            <a:endParaRPr lang="pl-PL" u="sng" dirty="0"/>
          </a:p>
        </p:txBody>
      </p:sp>
      <p:sp>
        <p:nvSpPr>
          <p:cNvPr id="11" name="Podtytuł 2">
            <a:extLst>
              <a:ext uri="{FF2B5EF4-FFF2-40B4-BE49-F238E27FC236}">
                <a16:creationId xmlns:a16="http://schemas.microsoft.com/office/drawing/2014/main" id="{394D9846-0AE2-4210-B588-855A55BECF73}"/>
              </a:ext>
            </a:extLst>
          </p:cNvPr>
          <p:cNvSpPr txBox="1">
            <a:spLocks/>
          </p:cNvSpPr>
          <p:nvPr/>
        </p:nvSpPr>
        <p:spPr>
          <a:xfrm>
            <a:off x="600500" y="1624086"/>
            <a:ext cx="7915703" cy="51280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l-PL" sz="2600" dirty="0"/>
              <a:t>Odbiór materiałów i odpadów zawierających azbest </a:t>
            </a:r>
            <a:br>
              <a:rPr lang="pl-PL" sz="2600" dirty="0"/>
            </a:br>
            <a:r>
              <a:rPr lang="pl-PL" sz="2600" dirty="0"/>
              <a:t>w 2018 r. (Etap IX odbiór z 41 nieruchomości):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2600" dirty="0">
                <a:sym typeface="Wingdings" panose="05000000000000000000" pitchFamily="2" charset="2"/>
              </a:rPr>
              <a:t></a:t>
            </a:r>
            <a:r>
              <a:rPr lang="pl-PL" sz="2600" dirty="0"/>
              <a:t> zdemontowano i unieszkodliwiono </a:t>
            </a:r>
            <a:r>
              <a:rPr lang="pl-PL" sz="2600" b="1" dirty="0"/>
              <a:t>ponad 12 ton materiałów zawierających azbest</a:t>
            </a:r>
            <a:r>
              <a:rPr lang="pl-PL" sz="2600" dirty="0"/>
              <a:t>, za kwotę 6 454,08 zł;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à"/>
            </a:pPr>
            <a:r>
              <a:rPr lang="pl-PL" sz="2600" dirty="0"/>
              <a:t>odebrano i unieszkodliwiono ponad </a:t>
            </a:r>
            <a:r>
              <a:rPr lang="pl-PL" sz="2600" b="1" dirty="0"/>
              <a:t>72 ton odpadów zawierających azbest</a:t>
            </a:r>
            <a:r>
              <a:rPr lang="pl-PL" sz="2600" dirty="0"/>
              <a:t> za kwotę 23 434,92 zł.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2600" dirty="0"/>
              <a:t>Wartość umowy z Wykonawcą, ze Spółką “Innowacje </a:t>
            </a:r>
            <a:br>
              <a:rPr lang="pl-PL" sz="2600" dirty="0"/>
            </a:br>
            <a:r>
              <a:rPr lang="pl-PL" sz="2600" dirty="0"/>
              <a:t>i Środowisko” z Warszawy, opiewała na 29 889,00 zł.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2600" dirty="0"/>
              <a:t>Ze środków gminnych sfinansowano koszt usługi  w wysokości 10 618,84 zł. Pozostałe koszty sfinansowano </a:t>
            </a:r>
            <a:br>
              <a:rPr lang="pl-PL" sz="2600" dirty="0"/>
            </a:br>
            <a:r>
              <a:rPr lang="pl-PL" sz="2600" dirty="0"/>
              <a:t>z uzyskanej dotacji z </a:t>
            </a:r>
            <a:r>
              <a:rPr lang="pl-PL" sz="2600" dirty="0" err="1"/>
              <a:t>WFOŚiGW</a:t>
            </a:r>
            <a:r>
              <a:rPr lang="pl-PL" sz="2600" dirty="0"/>
              <a:t> w Warszawie (64%).  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2614D554-8F35-4BD3-9050-6235F187B66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445" y="1965240"/>
            <a:ext cx="3518555" cy="4691407"/>
          </a:xfrm>
        </p:spPr>
      </p:pic>
    </p:spTree>
    <p:extLst>
      <p:ext uri="{BB962C8B-B14F-4D97-AF65-F5344CB8AC3E}">
        <p14:creationId xmlns:p14="http://schemas.microsoft.com/office/powerpoint/2010/main" val="165105533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567</Words>
  <Application>Microsoft Office PowerPoint</Application>
  <PresentationFormat>Panoramiczny</PresentationFormat>
  <Paragraphs>43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Motyw pakietu Office</vt:lpstr>
      <vt:lpstr>RAPORT O STANIE GMINY NIEPORĘT  za rok 2018 Ochrona Środowiska</vt:lpstr>
      <vt:lpstr>Zadania z zakresu ochrony powietrza</vt:lpstr>
      <vt:lpstr>Zadania z zakresu ochrony powietrza</vt:lpstr>
      <vt:lpstr>Zadania z zakresu ochrony środowiska</vt:lpstr>
      <vt:lpstr>Zadania z zakresu ochrony środowiska</vt:lpstr>
      <vt:lpstr>Prezentacja programu PowerPoint</vt:lpstr>
      <vt:lpstr>Zadania z zakresu utrzymania czystości i porządku na terenie gminy Nieporęt w 2018 roku</vt:lpstr>
      <vt:lpstr>Zadania z zakresu utrzymania czystości i porządku na terenie gminy Nieporęt w 2018 roku</vt:lpstr>
      <vt:lpstr>Zadania z zakresu utrzymania czystości i porządku na terenie gminy Nieporęt w 2018 roku</vt:lpstr>
      <vt:lpstr>Realizacja Programu opieki nad bezdomnymi zwierzętami oraz zapobiegania bezdomności zwierząt na terenie gm. Nieporęt w 2018 roku</vt:lpstr>
      <vt:lpstr>Realizacja Programu opieki nad bezdomnymi zwierzętami oraz zapobiegania bezdomności zwierząt na terenie gm. Nieporęt w 2018 roku</vt:lpstr>
      <vt:lpstr>Zadania dotyczące zakładania i utrzymania zieleni w  gminie Nieporęt w 2018 roku</vt:lpstr>
      <vt:lpstr>Zadania dotyczące zakładania i utrzymania zieleni w  gminie Nieporęt w 2018 roku</vt:lpstr>
      <vt:lpstr>Zadania dotyczące rolnictwa</vt:lpstr>
      <vt:lpstr>Zadania z zakresu edukacji ekologicznej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URZĄD GMINY NIEPORĘT Dział Ochrony Środowiska i Rolnictwa</dc:title>
  <dc:creator>Monika Dąbrowska</dc:creator>
  <cp:lastModifiedBy>Katarzyna Milcarz</cp:lastModifiedBy>
  <cp:revision>28</cp:revision>
  <dcterms:created xsi:type="dcterms:W3CDTF">2019-05-20T13:27:58Z</dcterms:created>
  <dcterms:modified xsi:type="dcterms:W3CDTF">2019-06-12T07:01:25Z</dcterms:modified>
</cp:coreProperties>
</file>