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58"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5ADCAE5C-522A-4858-9F85-D2BB8434032A}" type="datetimeFigureOut">
              <a:rPr lang="pl-PL" smtClean="0"/>
              <a:t>14.06.2019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72D2BF4-8829-4BF3-B8ED-3FFE8F3672F9}" type="slidenum">
              <a:rPr lang="pl-PL" smtClean="0"/>
              <a:t>‹#›</a:t>
            </a:fld>
            <a:endParaRPr lang="pl-PL"/>
          </a:p>
        </p:txBody>
      </p:sp>
    </p:spTree>
    <p:extLst>
      <p:ext uri="{BB962C8B-B14F-4D97-AF65-F5344CB8AC3E}">
        <p14:creationId xmlns:p14="http://schemas.microsoft.com/office/powerpoint/2010/main" val="3297681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5ADCAE5C-522A-4858-9F85-D2BB8434032A}" type="datetimeFigureOut">
              <a:rPr lang="pl-PL" smtClean="0"/>
              <a:t>14.06.2019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72D2BF4-8829-4BF3-B8ED-3FFE8F3672F9}" type="slidenum">
              <a:rPr lang="pl-PL" smtClean="0"/>
              <a:t>‹#›</a:t>
            </a:fld>
            <a:endParaRPr lang="pl-PL"/>
          </a:p>
        </p:txBody>
      </p:sp>
    </p:spTree>
    <p:extLst>
      <p:ext uri="{BB962C8B-B14F-4D97-AF65-F5344CB8AC3E}">
        <p14:creationId xmlns:p14="http://schemas.microsoft.com/office/powerpoint/2010/main" val="401033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5ADCAE5C-522A-4858-9F85-D2BB8434032A}" type="datetimeFigureOut">
              <a:rPr lang="pl-PL" smtClean="0"/>
              <a:t>14.06.2019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72D2BF4-8829-4BF3-B8ED-3FFE8F3672F9}" type="slidenum">
              <a:rPr lang="pl-PL" smtClean="0"/>
              <a:t>‹#›</a:t>
            </a:fld>
            <a:endParaRPr lang="pl-P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047895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5ADCAE5C-522A-4858-9F85-D2BB8434032A}" type="datetimeFigureOut">
              <a:rPr lang="pl-PL" smtClean="0"/>
              <a:t>14.06.2019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72D2BF4-8829-4BF3-B8ED-3FFE8F3672F9}" type="slidenum">
              <a:rPr lang="pl-PL" smtClean="0"/>
              <a:t>‹#›</a:t>
            </a:fld>
            <a:endParaRPr lang="pl-PL"/>
          </a:p>
        </p:txBody>
      </p:sp>
    </p:spTree>
    <p:extLst>
      <p:ext uri="{BB962C8B-B14F-4D97-AF65-F5344CB8AC3E}">
        <p14:creationId xmlns:p14="http://schemas.microsoft.com/office/powerpoint/2010/main" val="14346325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5ADCAE5C-522A-4858-9F85-D2BB8434032A}" type="datetimeFigureOut">
              <a:rPr lang="pl-PL" smtClean="0"/>
              <a:t>14.06.2019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72D2BF4-8829-4BF3-B8ED-3FFE8F3672F9}" type="slidenum">
              <a:rPr lang="pl-PL" smtClean="0"/>
              <a:t>‹#›</a:t>
            </a:fld>
            <a:endParaRPr lang="pl-P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450561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5ADCAE5C-522A-4858-9F85-D2BB8434032A}" type="datetimeFigureOut">
              <a:rPr lang="pl-PL" smtClean="0"/>
              <a:t>14.06.2019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72D2BF4-8829-4BF3-B8ED-3FFE8F3672F9}" type="slidenum">
              <a:rPr lang="pl-PL" smtClean="0"/>
              <a:t>‹#›</a:t>
            </a:fld>
            <a:endParaRPr lang="pl-PL"/>
          </a:p>
        </p:txBody>
      </p:sp>
    </p:spTree>
    <p:extLst>
      <p:ext uri="{BB962C8B-B14F-4D97-AF65-F5344CB8AC3E}">
        <p14:creationId xmlns:p14="http://schemas.microsoft.com/office/powerpoint/2010/main" val="36357434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ADCAE5C-522A-4858-9F85-D2BB8434032A}" type="datetimeFigureOut">
              <a:rPr lang="pl-PL" smtClean="0"/>
              <a:t>14.06.2019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72D2BF4-8829-4BF3-B8ED-3FFE8F3672F9}" type="slidenum">
              <a:rPr lang="pl-PL" smtClean="0"/>
              <a:t>‹#›</a:t>
            </a:fld>
            <a:endParaRPr lang="pl-PL"/>
          </a:p>
        </p:txBody>
      </p:sp>
    </p:spTree>
    <p:extLst>
      <p:ext uri="{BB962C8B-B14F-4D97-AF65-F5344CB8AC3E}">
        <p14:creationId xmlns:p14="http://schemas.microsoft.com/office/powerpoint/2010/main" val="38596365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ADCAE5C-522A-4858-9F85-D2BB8434032A}" type="datetimeFigureOut">
              <a:rPr lang="pl-PL" smtClean="0"/>
              <a:t>14.06.2019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72D2BF4-8829-4BF3-B8ED-3FFE8F3672F9}" type="slidenum">
              <a:rPr lang="pl-PL" smtClean="0"/>
              <a:t>‹#›</a:t>
            </a:fld>
            <a:endParaRPr lang="pl-PL"/>
          </a:p>
        </p:txBody>
      </p:sp>
    </p:spTree>
    <p:extLst>
      <p:ext uri="{BB962C8B-B14F-4D97-AF65-F5344CB8AC3E}">
        <p14:creationId xmlns:p14="http://schemas.microsoft.com/office/powerpoint/2010/main" val="2302959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ADCAE5C-522A-4858-9F85-D2BB8434032A}" type="datetimeFigureOut">
              <a:rPr lang="pl-PL" smtClean="0"/>
              <a:t>14.06.2019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72D2BF4-8829-4BF3-B8ED-3FFE8F3672F9}" type="slidenum">
              <a:rPr lang="pl-PL" smtClean="0"/>
              <a:t>‹#›</a:t>
            </a:fld>
            <a:endParaRPr lang="pl-PL"/>
          </a:p>
        </p:txBody>
      </p:sp>
    </p:spTree>
    <p:extLst>
      <p:ext uri="{BB962C8B-B14F-4D97-AF65-F5344CB8AC3E}">
        <p14:creationId xmlns:p14="http://schemas.microsoft.com/office/powerpoint/2010/main" val="22858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5ADCAE5C-522A-4858-9F85-D2BB8434032A}" type="datetimeFigureOut">
              <a:rPr lang="pl-PL" smtClean="0"/>
              <a:t>14.06.2019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772D2BF4-8829-4BF3-B8ED-3FFE8F3672F9}" type="slidenum">
              <a:rPr lang="pl-PL" smtClean="0"/>
              <a:t>‹#›</a:t>
            </a:fld>
            <a:endParaRPr lang="pl-PL"/>
          </a:p>
        </p:txBody>
      </p:sp>
    </p:spTree>
    <p:extLst>
      <p:ext uri="{BB962C8B-B14F-4D97-AF65-F5344CB8AC3E}">
        <p14:creationId xmlns:p14="http://schemas.microsoft.com/office/powerpoint/2010/main" val="1461316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5ADCAE5C-522A-4858-9F85-D2BB8434032A}" type="datetimeFigureOut">
              <a:rPr lang="pl-PL" smtClean="0"/>
              <a:t>14.06.2019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72D2BF4-8829-4BF3-B8ED-3FFE8F3672F9}" type="slidenum">
              <a:rPr lang="pl-PL" smtClean="0"/>
              <a:t>‹#›</a:t>
            </a:fld>
            <a:endParaRPr lang="pl-PL"/>
          </a:p>
        </p:txBody>
      </p:sp>
    </p:spTree>
    <p:extLst>
      <p:ext uri="{BB962C8B-B14F-4D97-AF65-F5344CB8AC3E}">
        <p14:creationId xmlns:p14="http://schemas.microsoft.com/office/powerpoint/2010/main" val="3401116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5ADCAE5C-522A-4858-9F85-D2BB8434032A}" type="datetimeFigureOut">
              <a:rPr lang="pl-PL" smtClean="0"/>
              <a:t>14.06.2019</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772D2BF4-8829-4BF3-B8ED-3FFE8F3672F9}" type="slidenum">
              <a:rPr lang="pl-PL" smtClean="0"/>
              <a:t>‹#›</a:t>
            </a:fld>
            <a:endParaRPr lang="pl-PL"/>
          </a:p>
        </p:txBody>
      </p:sp>
    </p:spTree>
    <p:extLst>
      <p:ext uri="{BB962C8B-B14F-4D97-AF65-F5344CB8AC3E}">
        <p14:creationId xmlns:p14="http://schemas.microsoft.com/office/powerpoint/2010/main" val="1486741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5ADCAE5C-522A-4858-9F85-D2BB8434032A}" type="datetimeFigureOut">
              <a:rPr lang="pl-PL" smtClean="0"/>
              <a:t>14.06.2019</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772D2BF4-8829-4BF3-B8ED-3FFE8F3672F9}" type="slidenum">
              <a:rPr lang="pl-PL" smtClean="0"/>
              <a:t>‹#›</a:t>
            </a:fld>
            <a:endParaRPr lang="pl-PL"/>
          </a:p>
        </p:txBody>
      </p:sp>
    </p:spTree>
    <p:extLst>
      <p:ext uri="{BB962C8B-B14F-4D97-AF65-F5344CB8AC3E}">
        <p14:creationId xmlns:p14="http://schemas.microsoft.com/office/powerpoint/2010/main" val="2021008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DCAE5C-522A-4858-9F85-D2BB8434032A}" type="datetimeFigureOut">
              <a:rPr lang="pl-PL" smtClean="0"/>
              <a:t>14.06.2019</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772D2BF4-8829-4BF3-B8ED-3FFE8F3672F9}" type="slidenum">
              <a:rPr lang="pl-PL" smtClean="0"/>
              <a:t>‹#›</a:t>
            </a:fld>
            <a:endParaRPr lang="pl-PL"/>
          </a:p>
        </p:txBody>
      </p:sp>
    </p:spTree>
    <p:extLst>
      <p:ext uri="{BB962C8B-B14F-4D97-AF65-F5344CB8AC3E}">
        <p14:creationId xmlns:p14="http://schemas.microsoft.com/office/powerpoint/2010/main" val="2228374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5ADCAE5C-522A-4858-9F85-D2BB8434032A}" type="datetimeFigureOut">
              <a:rPr lang="pl-PL" smtClean="0"/>
              <a:t>14.06.2019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72D2BF4-8829-4BF3-B8ED-3FFE8F3672F9}" type="slidenum">
              <a:rPr lang="pl-PL" smtClean="0"/>
              <a:t>‹#›</a:t>
            </a:fld>
            <a:endParaRPr lang="pl-PL"/>
          </a:p>
        </p:txBody>
      </p:sp>
    </p:spTree>
    <p:extLst>
      <p:ext uri="{BB962C8B-B14F-4D97-AF65-F5344CB8AC3E}">
        <p14:creationId xmlns:p14="http://schemas.microsoft.com/office/powerpoint/2010/main" val="801354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5ADCAE5C-522A-4858-9F85-D2BB8434032A}" type="datetimeFigureOut">
              <a:rPr lang="pl-PL" smtClean="0"/>
              <a:t>14.06.2019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772D2BF4-8829-4BF3-B8ED-3FFE8F3672F9}" type="slidenum">
              <a:rPr lang="pl-PL" smtClean="0"/>
              <a:t>‹#›</a:t>
            </a:fld>
            <a:endParaRPr lang="pl-PL"/>
          </a:p>
        </p:txBody>
      </p:sp>
    </p:spTree>
    <p:extLst>
      <p:ext uri="{BB962C8B-B14F-4D97-AF65-F5344CB8AC3E}">
        <p14:creationId xmlns:p14="http://schemas.microsoft.com/office/powerpoint/2010/main" val="3088133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ADCAE5C-522A-4858-9F85-D2BB8434032A}" type="datetimeFigureOut">
              <a:rPr lang="pl-PL" smtClean="0"/>
              <a:t>14.06.2019</a:t>
            </a:fld>
            <a:endParaRPr lang="pl-P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72D2BF4-8829-4BF3-B8ED-3FFE8F3672F9}" type="slidenum">
              <a:rPr lang="pl-PL" smtClean="0"/>
              <a:t>‹#›</a:t>
            </a:fld>
            <a:endParaRPr lang="pl-PL"/>
          </a:p>
        </p:txBody>
      </p:sp>
    </p:spTree>
    <p:extLst>
      <p:ext uri="{BB962C8B-B14F-4D97-AF65-F5344CB8AC3E}">
        <p14:creationId xmlns:p14="http://schemas.microsoft.com/office/powerpoint/2010/main" val="4067023000"/>
      </p:ext>
    </p:extLst>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 id="2147483767" r:id="rId14"/>
    <p:sldLayoutId id="2147483768" r:id="rId15"/>
    <p:sldLayoutId id="214748376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xmlns="" id="{28460BD8-AE3F-4AC9-9D0B-717052AA5D3A}"/>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xmlns="" id="{54420CFE-F482-466E-9E1E-C78513C0B85D}"/>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xmlns="" id="{5331032B-BD21-4BDA-920C-12E358052567}"/>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xmlns="" id="{E7514DA3-59E7-409E-8A3B-AD097F6E564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xmlns="" id="{57B9A2A6-3BE4-4599-9364-F71C5BFD61F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xmlns="" id="{4FD744C6-4ED8-4BC9-BF68-6BDF701C5D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xmlns="" id="{092C5BAD-C911-4F8F-A1C5-470268BE668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xmlns="" id="{B133D0C8-4EC4-424F-8E70-0482D5B1B65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xmlns="" id="{7B1532A0-F4B3-4DE8-B18F-740CAAD25AC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xmlns="" id="{8EFDD162-BBBA-4062-8BBF-53DBA109137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xmlns="" id="{DCFC9E65-3E19-4483-B952-25D29683CA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xmlns="" id="{2783C067-F8BF-4755-B516-8A0CD74CF6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Isosceles Triangle 22">
            <a:extLst>
              <a:ext uri="{FF2B5EF4-FFF2-40B4-BE49-F238E27FC236}">
                <a16:creationId xmlns:a16="http://schemas.microsoft.com/office/drawing/2014/main" xmlns="" id="{2ED796EC-E7FF-46DB-B912-FB08BF12AA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xmlns="" id="{549A2DAB-B431-487D-95AD-BB0FECB49E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738534" y="3818467"/>
            <a:ext cx="4450292" cy="3039533"/>
          </a:xfrm>
          <a:prstGeom prst="triangle">
            <a:avLst>
              <a:gd name="adj" fmla="val 100000"/>
            </a:avLst>
          </a:prstGeom>
          <a:solidFill>
            <a:schemeClr val="accent1">
              <a:alpha val="88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7">
            <a:extLst>
              <a:ext uri="{FF2B5EF4-FFF2-40B4-BE49-F238E27FC236}">
                <a16:creationId xmlns:a16="http://schemas.microsoft.com/office/drawing/2014/main" xmlns="" id="{0819F787-32B4-46A8-BC57-C6571BCEE2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cxnSp>
        <p:nvCxnSpPr>
          <p:cNvPr id="29" name="Straight Connector 28">
            <a:extLst>
              <a:ext uri="{FF2B5EF4-FFF2-40B4-BE49-F238E27FC236}">
                <a16:creationId xmlns:a16="http://schemas.microsoft.com/office/drawing/2014/main" xmlns="" id="{C5ECDEE1-7093-418F-9CF5-24EEB115C1C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31" name="Straight Connector 30">
            <a:extLst>
              <a:ext uri="{FF2B5EF4-FFF2-40B4-BE49-F238E27FC236}">
                <a16:creationId xmlns:a16="http://schemas.microsoft.com/office/drawing/2014/main" xmlns="" id="{045062AF-EB11-4651-BC4A-4DA21768DE8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4" name="Tytuł 3">
            <a:extLst>
              <a:ext uri="{FF2B5EF4-FFF2-40B4-BE49-F238E27FC236}">
                <a16:creationId xmlns:a16="http://schemas.microsoft.com/office/drawing/2014/main" xmlns="" id="{2D4571A1-89C4-4BE3-8C10-6D6B80FFF921}"/>
              </a:ext>
            </a:extLst>
          </p:cNvPr>
          <p:cNvSpPr>
            <a:spLocks noGrp="1"/>
          </p:cNvSpPr>
          <p:nvPr>
            <p:ph type="title"/>
          </p:nvPr>
        </p:nvSpPr>
        <p:spPr>
          <a:xfrm>
            <a:off x="1507066" y="1397000"/>
            <a:ext cx="8300509" cy="2653836"/>
          </a:xfrm>
        </p:spPr>
        <p:txBody>
          <a:bodyPr vert="horz" lIns="91440" tIns="45720" rIns="91440" bIns="45720" rtlCol="0" anchor="b">
            <a:normAutofit/>
          </a:bodyPr>
          <a:lstStyle/>
          <a:p>
            <a:pPr algn="ctr">
              <a:lnSpc>
                <a:spcPct val="90000"/>
              </a:lnSpc>
            </a:pPr>
            <a:r>
              <a:rPr lang="en-US" sz="4200" b="1" dirty="0" err="1" smtClean="0">
                <a:solidFill>
                  <a:schemeClr val="bg2">
                    <a:lumMod val="25000"/>
                  </a:schemeClr>
                </a:solidFill>
              </a:rPr>
              <a:t>Gminn</a:t>
            </a:r>
            <a:r>
              <a:rPr lang="pl-PL" sz="4200" b="1" dirty="0" smtClean="0">
                <a:solidFill>
                  <a:schemeClr val="bg2">
                    <a:lumMod val="25000"/>
                  </a:schemeClr>
                </a:solidFill>
              </a:rPr>
              <a:t>y</a:t>
            </a:r>
            <a:r>
              <a:rPr lang="en-US" sz="4200" b="1" dirty="0" smtClean="0">
                <a:solidFill>
                  <a:schemeClr val="bg2">
                    <a:lumMod val="25000"/>
                  </a:schemeClr>
                </a:solidFill>
              </a:rPr>
              <a:t> </a:t>
            </a:r>
            <a:r>
              <a:rPr lang="en-US" sz="4200" b="1" dirty="0" err="1" smtClean="0">
                <a:solidFill>
                  <a:schemeClr val="bg2">
                    <a:lumMod val="25000"/>
                  </a:schemeClr>
                </a:solidFill>
              </a:rPr>
              <a:t>Ośrod</a:t>
            </a:r>
            <a:r>
              <a:rPr lang="pl-PL" sz="4200" b="1" dirty="0" err="1" smtClean="0">
                <a:solidFill>
                  <a:schemeClr val="bg2">
                    <a:lumMod val="25000"/>
                  </a:schemeClr>
                </a:solidFill>
              </a:rPr>
              <a:t>ek</a:t>
            </a:r>
            <a:r>
              <a:rPr lang="en-US" sz="4200" b="1" dirty="0" smtClean="0">
                <a:solidFill>
                  <a:schemeClr val="bg2">
                    <a:lumMod val="25000"/>
                  </a:schemeClr>
                </a:solidFill>
              </a:rPr>
              <a:t> </a:t>
            </a:r>
            <a:r>
              <a:rPr lang="en-US" sz="4200" b="1" dirty="0">
                <a:solidFill>
                  <a:schemeClr val="bg2">
                    <a:lumMod val="25000"/>
                  </a:schemeClr>
                </a:solidFill>
              </a:rPr>
              <a:t>Pomocy Społecznej w </a:t>
            </a:r>
            <a:r>
              <a:rPr lang="en-US" sz="4200" b="1" dirty="0" err="1" smtClean="0">
                <a:solidFill>
                  <a:schemeClr val="bg2">
                    <a:lumMod val="25000"/>
                  </a:schemeClr>
                </a:solidFill>
              </a:rPr>
              <a:t>Nieporęcie</a:t>
            </a:r>
            <a:endParaRPr lang="en-US" sz="4200" b="1" dirty="0">
              <a:solidFill>
                <a:schemeClr val="bg2">
                  <a:lumMod val="25000"/>
                </a:schemeClr>
              </a:solidFill>
            </a:endParaRPr>
          </a:p>
        </p:txBody>
      </p:sp>
    </p:spTree>
    <p:extLst>
      <p:ext uri="{BB962C8B-B14F-4D97-AF65-F5344CB8AC3E}">
        <p14:creationId xmlns:p14="http://schemas.microsoft.com/office/powerpoint/2010/main" val="1212006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AA98DD15-6BD1-411B-85E8-83D4EA4DBE1C}"/>
              </a:ext>
            </a:extLst>
          </p:cNvPr>
          <p:cNvSpPr>
            <a:spLocks noGrp="1"/>
          </p:cNvSpPr>
          <p:nvPr>
            <p:ph type="title"/>
          </p:nvPr>
        </p:nvSpPr>
        <p:spPr/>
        <p:txBody>
          <a:bodyPr>
            <a:normAutofit fontScale="90000"/>
          </a:bodyPr>
          <a:lstStyle/>
          <a:p>
            <a:r>
              <a:rPr lang="pl-PL" dirty="0">
                <a:solidFill>
                  <a:schemeClr val="bg2">
                    <a:lumMod val="25000"/>
                  </a:schemeClr>
                </a:solidFill>
              </a:rPr>
              <a:t>Zasiłek okresowy 67 015 zł</a:t>
            </a:r>
            <a:br>
              <a:rPr lang="pl-PL" dirty="0">
                <a:solidFill>
                  <a:schemeClr val="bg2">
                    <a:lumMod val="25000"/>
                  </a:schemeClr>
                </a:solidFill>
              </a:rPr>
            </a:br>
            <a:r>
              <a:rPr lang="pl-PL" sz="2700" dirty="0">
                <a:solidFill>
                  <a:schemeClr val="bg2">
                    <a:lumMod val="25000"/>
                  </a:schemeClr>
                </a:solidFill>
              </a:rPr>
              <a:t/>
            </a:r>
            <a:br>
              <a:rPr lang="pl-PL" sz="2700" dirty="0">
                <a:solidFill>
                  <a:schemeClr val="bg2">
                    <a:lumMod val="25000"/>
                  </a:schemeClr>
                </a:solidFill>
              </a:rPr>
            </a:br>
            <a:r>
              <a:rPr lang="pl-PL" sz="2700" dirty="0">
                <a:solidFill>
                  <a:schemeClr val="bg2">
                    <a:lumMod val="25000"/>
                  </a:schemeClr>
                </a:solidFill>
              </a:rPr>
              <a:t>Zasiłek okresowy przysługuje w szczególności ze względu na długotrwałą chorobę, niepełnosprawność, bezrobocie, możliwość utrzymania lub nabycia uprawnień do świadczeń z innych systemów zabezpieczenia społecznego osobie samotnie gospodarującej, której dochód jest niższy od kryterium dochodowego osoby samotnie gospodarującej </a:t>
            </a:r>
            <a:r>
              <a:rPr lang="pl-PL" sz="2700" dirty="0" err="1">
                <a:solidFill>
                  <a:schemeClr val="bg2">
                    <a:lumMod val="25000"/>
                  </a:schemeClr>
                </a:solidFill>
              </a:rPr>
              <a:t>tj</a:t>
            </a:r>
            <a:r>
              <a:rPr lang="pl-PL" sz="2700" dirty="0">
                <a:solidFill>
                  <a:schemeClr val="bg2">
                    <a:lumMod val="25000"/>
                  </a:schemeClr>
                </a:solidFill>
              </a:rPr>
              <a:t> 701 zł, rodzinie, której dochód jest niższy od kryterium dochodowego rodziny </a:t>
            </a:r>
            <a:r>
              <a:rPr lang="pl-PL" sz="2700" dirty="0" err="1">
                <a:solidFill>
                  <a:schemeClr val="bg2">
                    <a:lumMod val="25000"/>
                  </a:schemeClr>
                </a:solidFill>
              </a:rPr>
              <a:t>tj</a:t>
            </a:r>
            <a:r>
              <a:rPr lang="pl-PL" sz="2700" dirty="0">
                <a:solidFill>
                  <a:schemeClr val="bg2">
                    <a:lumMod val="25000"/>
                  </a:schemeClr>
                </a:solidFill>
              </a:rPr>
              <a:t> 528 zł na osobę. </a:t>
            </a:r>
            <a:br>
              <a:rPr lang="pl-PL" sz="2700" dirty="0">
                <a:solidFill>
                  <a:schemeClr val="bg2">
                    <a:lumMod val="25000"/>
                  </a:schemeClr>
                </a:solidFill>
              </a:rPr>
            </a:br>
            <a:r>
              <a:rPr lang="pl-PL" sz="2700" dirty="0">
                <a:solidFill>
                  <a:schemeClr val="bg2">
                    <a:lumMod val="25000"/>
                  </a:schemeClr>
                </a:solidFill>
              </a:rPr>
              <a:t>W 2018 roku wymogi te spełniało 70 osób, ośrodek wypłacił 210  świadczeń  na łączną kwotę 67 015 zł.</a:t>
            </a:r>
            <a:r>
              <a:rPr lang="pl-PL" dirty="0"/>
              <a:t/>
            </a:r>
            <a:br>
              <a:rPr lang="pl-PL" dirty="0"/>
            </a:br>
            <a:endParaRPr lang="pl-PL" dirty="0"/>
          </a:p>
        </p:txBody>
      </p:sp>
    </p:spTree>
    <p:extLst>
      <p:ext uri="{BB962C8B-B14F-4D97-AF65-F5344CB8AC3E}">
        <p14:creationId xmlns:p14="http://schemas.microsoft.com/office/powerpoint/2010/main" val="6462579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620FFC1-F515-4421-9DDB-C2C96E56508D}"/>
              </a:ext>
            </a:extLst>
          </p:cNvPr>
          <p:cNvSpPr>
            <a:spLocks noGrp="1"/>
          </p:cNvSpPr>
          <p:nvPr>
            <p:ph type="title"/>
          </p:nvPr>
        </p:nvSpPr>
        <p:spPr/>
        <p:txBody>
          <a:bodyPr>
            <a:normAutofit fontScale="90000"/>
          </a:bodyPr>
          <a:lstStyle/>
          <a:p>
            <a:r>
              <a:rPr lang="pl-PL" dirty="0">
                <a:solidFill>
                  <a:schemeClr val="bg2">
                    <a:lumMod val="25000"/>
                  </a:schemeClr>
                </a:solidFill>
              </a:rPr>
              <a:t>Zasiłek celowy 337 646 zł</a:t>
            </a:r>
            <a:br>
              <a:rPr lang="pl-PL" dirty="0">
                <a:solidFill>
                  <a:schemeClr val="bg2">
                    <a:lumMod val="25000"/>
                  </a:schemeClr>
                </a:solidFill>
              </a:rPr>
            </a:br>
            <a:r>
              <a:rPr lang="pl-PL" dirty="0">
                <a:solidFill>
                  <a:schemeClr val="bg2">
                    <a:lumMod val="25000"/>
                  </a:schemeClr>
                </a:solidFill>
              </a:rPr>
              <a:t/>
            </a:r>
            <a:br>
              <a:rPr lang="pl-PL" dirty="0">
                <a:solidFill>
                  <a:schemeClr val="bg2">
                    <a:lumMod val="25000"/>
                  </a:schemeClr>
                </a:solidFill>
              </a:rPr>
            </a:br>
            <a:r>
              <a:rPr lang="pl-PL" sz="2700" dirty="0">
                <a:solidFill>
                  <a:schemeClr val="bg2">
                    <a:lumMod val="25000"/>
                  </a:schemeClr>
                </a:solidFill>
              </a:rPr>
              <a:t>Należą do świadczeń fakultatywnych i mogą lecz nie muszą być przyznane. Przyznawane są w ramach uznania administracyjnego po spełnieniu przez Klienta wymogu dochodu nie przekraczającego kryterium dochodowego oraz wystąpienia jednej z przesłanek wymienionej w art. 7 Ustawy, np.: ubóstwo, niepełnosprawność, bezrobocie itd.</a:t>
            </a:r>
            <a:br>
              <a:rPr lang="pl-PL" sz="2700" dirty="0">
                <a:solidFill>
                  <a:schemeClr val="bg2">
                    <a:lumMod val="25000"/>
                  </a:schemeClr>
                </a:solidFill>
              </a:rPr>
            </a:br>
            <a:r>
              <a:rPr lang="pl-PL" sz="2700" dirty="0">
                <a:solidFill>
                  <a:schemeClr val="bg2">
                    <a:lumMod val="25000"/>
                  </a:schemeClr>
                </a:solidFill>
              </a:rPr>
              <a:t>W 2018 roku Ośrodek wypłacił zasiłek celowy 544 osobom.</a:t>
            </a:r>
            <a:r>
              <a:rPr lang="pl-PL" dirty="0"/>
              <a:t/>
            </a:r>
            <a:br>
              <a:rPr lang="pl-PL" dirty="0"/>
            </a:br>
            <a:endParaRPr lang="pl-PL" dirty="0"/>
          </a:p>
        </p:txBody>
      </p:sp>
    </p:spTree>
    <p:extLst>
      <p:ext uri="{BB962C8B-B14F-4D97-AF65-F5344CB8AC3E}">
        <p14:creationId xmlns:p14="http://schemas.microsoft.com/office/powerpoint/2010/main" val="21815647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B365BEBA-ED5A-49CD-8529-31A612157E60}"/>
              </a:ext>
            </a:extLst>
          </p:cNvPr>
          <p:cNvSpPr>
            <a:spLocks noGrp="1"/>
          </p:cNvSpPr>
          <p:nvPr>
            <p:ph type="title"/>
          </p:nvPr>
        </p:nvSpPr>
        <p:spPr/>
        <p:txBody>
          <a:bodyPr>
            <a:normAutofit fontScale="90000"/>
          </a:bodyPr>
          <a:lstStyle/>
          <a:p>
            <a:r>
              <a:rPr lang="pl-PL" dirty="0">
                <a:solidFill>
                  <a:schemeClr val="bg2">
                    <a:lumMod val="25000"/>
                  </a:schemeClr>
                </a:solidFill>
              </a:rPr>
              <a:t>Zdarzenia losowe 15 791 zł</a:t>
            </a:r>
            <a:br>
              <a:rPr lang="pl-PL" dirty="0">
                <a:solidFill>
                  <a:schemeClr val="bg2">
                    <a:lumMod val="25000"/>
                  </a:schemeClr>
                </a:solidFill>
              </a:rPr>
            </a:br>
            <a:r>
              <a:rPr lang="pl-PL" dirty="0">
                <a:solidFill>
                  <a:schemeClr val="bg2">
                    <a:lumMod val="25000"/>
                  </a:schemeClr>
                </a:solidFill>
              </a:rPr>
              <a:t/>
            </a:r>
            <a:br>
              <a:rPr lang="pl-PL" dirty="0">
                <a:solidFill>
                  <a:schemeClr val="bg2">
                    <a:lumMod val="25000"/>
                  </a:schemeClr>
                </a:solidFill>
              </a:rPr>
            </a:br>
            <a:r>
              <a:rPr lang="pl-PL" dirty="0">
                <a:solidFill>
                  <a:schemeClr val="bg2">
                    <a:lumMod val="25000"/>
                  </a:schemeClr>
                </a:solidFill>
              </a:rPr>
              <a:t>Wypłacono dla 11 rodzin- świadczenie to może być przyznane na skutek poniesionych strat w wyniku zdarzenia losowego. Przyznawany jest on niezależnie od dochodu i może nie podlegać zwrotowi.</a:t>
            </a:r>
            <a:br>
              <a:rPr lang="pl-PL" dirty="0">
                <a:solidFill>
                  <a:schemeClr val="bg2">
                    <a:lumMod val="25000"/>
                  </a:schemeClr>
                </a:solidFill>
              </a:rPr>
            </a:br>
            <a:r>
              <a:rPr lang="pl-PL" dirty="0">
                <a:solidFill>
                  <a:schemeClr val="bg2">
                    <a:lumMod val="25000"/>
                  </a:schemeClr>
                </a:solidFill>
              </a:rPr>
              <a:t>Taka forma pomocy wpłacana jest jednorazowo.</a:t>
            </a:r>
          </a:p>
        </p:txBody>
      </p:sp>
    </p:spTree>
    <p:extLst>
      <p:ext uri="{BB962C8B-B14F-4D97-AF65-F5344CB8AC3E}">
        <p14:creationId xmlns:p14="http://schemas.microsoft.com/office/powerpoint/2010/main" val="2531087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4E91810-8EB1-45C3-AB62-FF479FD32F8F}"/>
              </a:ext>
            </a:extLst>
          </p:cNvPr>
          <p:cNvSpPr>
            <a:spLocks noGrp="1"/>
          </p:cNvSpPr>
          <p:nvPr>
            <p:ph type="title"/>
          </p:nvPr>
        </p:nvSpPr>
        <p:spPr/>
        <p:txBody>
          <a:bodyPr>
            <a:normAutofit fontScale="90000"/>
          </a:bodyPr>
          <a:lstStyle/>
          <a:p>
            <a:r>
              <a:rPr lang="pl-PL" dirty="0">
                <a:solidFill>
                  <a:schemeClr val="bg2">
                    <a:lumMod val="25000"/>
                  </a:schemeClr>
                </a:solidFill>
              </a:rPr>
              <a:t>Sprawienie pogrzebowego 600 zł</a:t>
            </a:r>
            <a:br>
              <a:rPr lang="pl-PL" dirty="0">
                <a:solidFill>
                  <a:schemeClr val="bg2">
                    <a:lumMod val="25000"/>
                  </a:schemeClr>
                </a:solidFill>
              </a:rPr>
            </a:br>
            <a:r>
              <a:rPr lang="pl-PL" dirty="0">
                <a:solidFill>
                  <a:schemeClr val="bg2">
                    <a:lumMod val="25000"/>
                  </a:schemeClr>
                </a:solidFill>
              </a:rPr>
              <a:t/>
            </a:r>
            <a:br>
              <a:rPr lang="pl-PL" dirty="0">
                <a:solidFill>
                  <a:schemeClr val="bg2">
                    <a:lumMod val="25000"/>
                  </a:schemeClr>
                </a:solidFill>
              </a:rPr>
            </a:br>
            <a:r>
              <a:rPr lang="pl-PL" sz="2700" dirty="0">
                <a:solidFill>
                  <a:schemeClr val="bg2">
                    <a:lumMod val="25000"/>
                  </a:schemeClr>
                </a:solidFill>
              </a:rPr>
              <a:t>W 2018 roku ośrodek sprawił 1 pogrzeb</a:t>
            </a:r>
          </a:p>
        </p:txBody>
      </p:sp>
    </p:spTree>
    <p:extLst>
      <p:ext uri="{BB962C8B-B14F-4D97-AF65-F5344CB8AC3E}">
        <p14:creationId xmlns:p14="http://schemas.microsoft.com/office/powerpoint/2010/main" val="3667055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a:extLst>
              <a:ext uri="{FF2B5EF4-FFF2-40B4-BE49-F238E27FC236}">
                <a16:creationId xmlns:a16="http://schemas.microsoft.com/office/drawing/2014/main" xmlns="" id="{D5444E46-F4AB-440C-86CF-2142DD8647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1803" y="208344"/>
            <a:ext cx="8189254" cy="6261904"/>
          </a:xfrm>
          <a:prstGeom prst="rect">
            <a:avLst/>
          </a:prstGeom>
        </p:spPr>
      </p:pic>
    </p:spTree>
    <p:extLst>
      <p:ext uri="{BB962C8B-B14F-4D97-AF65-F5344CB8AC3E}">
        <p14:creationId xmlns:p14="http://schemas.microsoft.com/office/powerpoint/2010/main" val="16798924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98D92252-BEE3-45F8-A4EA-5319370BFB31}"/>
              </a:ext>
            </a:extLst>
          </p:cNvPr>
          <p:cNvSpPr>
            <a:spLocks noGrp="1"/>
          </p:cNvSpPr>
          <p:nvPr>
            <p:ph type="title"/>
          </p:nvPr>
        </p:nvSpPr>
        <p:spPr/>
        <p:txBody>
          <a:bodyPr/>
          <a:lstStyle/>
          <a:p>
            <a:r>
              <a:rPr lang="pl-PL" dirty="0">
                <a:solidFill>
                  <a:schemeClr val="bg2">
                    <a:lumMod val="25000"/>
                  </a:schemeClr>
                </a:solidFill>
              </a:rPr>
              <a:t>Dodatki mieszkaniowe 15 985, 93 zł</a:t>
            </a:r>
          </a:p>
        </p:txBody>
      </p:sp>
    </p:spTree>
    <p:extLst>
      <p:ext uri="{BB962C8B-B14F-4D97-AF65-F5344CB8AC3E}">
        <p14:creationId xmlns:p14="http://schemas.microsoft.com/office/powerpoint/2010/main" val="3807149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xmlns="" id="{CF0F4088-10D1-4572-8705-A6C4876B9B3D}"/>
              </a:ext>
            </a:extLst>
          </p:cNvPr>
          <p:cNvSpPr>
            <a:spLocks noGrp="1"/>
          </p:cNvSpPr>
          <p:nvPr>
            <p:ph type="title"/>
          </p:nvPr>
        </p:nvSpPr>
        <p:spPr>
          <a:xfrm>
            <a:off x="677333" y="203200"/>
            <a:ext cx="9670433" cy="1253067"/>
          </a:xfrm>
        </p:spPr>
        <p:txBody>
          <a:bodyPr>
            <a:normAutofit fontScale="90000"/>
          </a:bodyPr>
          <a:lstStyle/>
          <a:p>
            <a:r>
              <a:rPr lang="pl-PL" sz="3200" dirty="0">
                <a:solidFill>
                  <a:schemeClr val="bg2">
                    <a:lumMod val="25000"/>
                  </a:schemeClr>
                </a:solidFill>
              </a:rPr>
              <a:t>Program przeciwdziałania przemocy rodzinie oraz ochrony ofiar w rodzinie 732,63 zł</a:t>
            </a:r>
            <a:br>
              <a:rPr lang="pl-PL" sz="3200" dirty="0">
                <a:solidFill>
                  <a:schemeClr val="bg2">
                    <a:lumMod val="25000"/>
                  </a:schemeClr>
                </a:solidFill>
              </a:rPr>
            </a:br>
            <a:r>
              <a:rPr lang="pl-PL" sz="3200" dirty="0">
                <a:solidFill>
                  <a:schemeClr val="bg2">
                    <a:lumMod val="25000"/>
                  </a:schemeClr>
                </a:solidFill>
              </a:rPr>
              <a:t/>
            </a:r>
            <a:br>
              <a:rPr lang="pl-PL" sz="3200" dirty="0">
                <a:solidFill>
                  <a:schemeClr val="bg2">
                    <a:lumMod val="25000"/>
                  </a:schemeClr>
                </a:solidFill>
              </a:rPr>
            </a:br>
            <a:endParaRPr lang="pl-PL" sz="3200" dirty="0">
              <a:solidFill>
                <a:schemeClr val="bg2">
                  <a:lumMod val="25000"/>
                </a:schemeClr>
              </a:solidFill>
            </a:endParaRPr>
          </a:p>
        </p:txBody>
      </p:sp>
      <p:sp>
        <p:nvSpPr>
          <p:cNvPr id="5" name="pole tekstowe 4">
            <a:extLst>
              <a:ext uri="{FF2B5EF4-FFF2-40B4-BE49-F238E27FC236}">
                <a16:creationId xmlns:a16="http://schemas.microsoft.com/office/drawing/2014/main" xmlns="" id="{5280DE87-E2C7-471D-8E85-E632523796A7}"/>
              </a:ext>
            </a:extLst>
          </p:cNvPr>
          <p:cNvSpPr txBox="1"/>
          <p:nvPr/>
        </p:nvSpPr>
        <p:spPr>
          <a:xfrm>
            <a:off x="406401" y="1456267"/>
            <a:ext cx="10701866" cy="5355312"/>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pl-PL" i="1" dirty="0"/>
              <a:t>Systematyczna edukacja środowiska lokalnego na temat przemocy w rodzinie</a:t>
            </a:r>
            <a:endParaRPr lang="pl-PL" dirty="0"/>
          </a:p>
          <a:p>
            <a:pPr marL="285750" indent="-285750">
              <a:lnSpc>
                <a:spcPct val="150000"/>
              </a:lnSpc>
              <a:buFont typeface="Arial" panose="020B0604020202020204" pitchFamily="34" charset="0"/>
              <a:buChar char="•"/>
            </a:pPr>
            <a:r>
              <a:rPr lang="pl-PL" i="1" dirty="0"/>
              <a:t>Systematyczne podnoszenie kwalifikacji i wiedzy przedstawicieli różnych grup zawodowych stykających się z problematyką przemocy w rodzinie</a:t>
            </a:r>
            <a:endParaRPr lang="pl-PL" dirty="0"/>
          </a:p>
          <a:p>
            <a:pPr marL="285750" indent="-285750">
              <a:lnSpc>
                <a:spcPct val="150000"/>
              </a:lnSpc>
              <a:buFont typeface="Arial" panose="020B0604020202020204" pitchFamily="34" charset="0"/>
              <a:buChar char="•"/>
            </a:pPr>
            <a:r>
              <a:rPr lang="pl-PL" i="1" dirty="0"/>
              <a:t>Wymiana doświadczeń pomiędzy środowiskami lokalnymi i placówkami</a:t>
            </a:r>
            <a:endParaRPr lang="pl-PL" dirty="0"/>
          </a:p>
          <a:p>
            <a:pPr marL="285750" indent="-285750">
              <a:lnSpc>
                <a:spcPct val="150000"/>
              </a:lnSpc>
              <a:buFont typeface="Arial" panose="020B0604020202020204" pitchFamily="34" charset="0"/>
              <a:buChar char="•"/>
            </a:pPr>
            <a:r>
              <a:rPr lang="pl-PL" i="1" dirty="0"/>
              <a:t>Współpraca pomiędzy pracownikami służb, instytucji i organizacji w zakresie przeciwdziałania przemocy w rodzinie</a:t>
            </a:r>
            <a:endParaRPr lang="pl-PL" dirty="0"/>
          </a:p>
          <a:p>
            <a:pPr marL="285750" indent="-285750">
              <a:lnSpc>
                <a:spcPct val="150000"/>
              </a:lnSpc>
              <a:buFont typeface="Arial" panose="020B0604020202020204" pitchFamily="34" charset="0"/>
              <a:buChar char="•"/>
            </a:pPr>
            <a:r>
              <a:rPr lang="pl-PL" i="1" dirty="0"/>
              <a:t>Prowadzenie działań na rzecz dzieci i rodzin z problemem przemocy w rodzinie przez pracowników GOPS w Nieporęcie</a:t>
            </a:r>
            <a:endParaRPr lang="pl-PL" dirty="0"/>
          </a:p>
          <a:p>
            <a:pPr marL="285750" indent="-285750">
              <a:lnSpc>
                <a:spcPct val="150000"/>
              </a:lnSpc>
              <a:buFont typeface="Arial" panose="020B0604020202020204" pitchFamily="34" charset="0"/>
              <a:buChar char="•"/>
            </a:pPr>
            <a:r>
              <a:rPr lang="pl-PL" i="1" dirty="0"/>
              <a:t>Współpraca Gminnego Ośrodka Pomocy Społecznej w Nieporęcie </a:t>
            </a:r>
            <a:br>
              <a:rPr lang="pl-PL" i="1" dirty="0"/>
            </a:br>
            <a:r>
              <a:rPr lang="pl-PL" i="1" dirty="0"/>
              <a:t>z Powiatowym Centrum Pomocy w Rodzinie w Legionowie</a:t>
            </a:r>
            <a:endParaRPr lang="pl-PL" dirty="0"/>
          </a:p>
          <a:p>
            <a:pPr marL="285750" indent="-285750">
              <a:lnSpc>
                <a:spcPct val="150000"/>
              </a:lnSpc>
              <a:buFont typeface="Arial" panose="020B0604020202020204" pitchFamily="34" charset="0"/>
              <a:buChar char="•"/>
            </a:pPr>
            <a:r>
              <a:rPr lang="pl-PL" i="1" dirty="0"/>
              <a:t>Prowadzenie systematycznej edukacji w zakresie problematyki przemocy w rodzinie na terenie szkół w Gminie Nieporęt</a:t>
            </a:r>
            <a:endParaRPr lang="pl-PL" dirty="0"/>
          </a:p>
          <a:p>
            <a:pPr marL="285750" indent="-285750">
              <a:buFont typeface="Arial" panose="020B0604020202020204" pitchFamily="34" charset="0"/>
              <a:buChar char="•"/>
            </a:pPr>
            <a:endParaRPr lang="pl-PL" dirty="0"/>
          </a:p>
        </p:txBody>
      </p:sp>
    </p:spTree>
    <p:extLst>
      <p:ext uri="{BB962C8B-B14F-4D97-AF65-F5344CB8AC3E}">
        <p14:creationId xmlns:p14="http://schemas.microsoft.com/office/powerpoint/2010/main" val="42088986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52D79CD0-461A-4E80-9789-2C92CEC4CBD2}"/>
              </a:ext>
            </a:extLst>
          </p:cNvPr>
          <p:cNvSpPr>
            <a:spLocks noGrp="1"/>
          </p:cNvSpPr>
          <p:nvPr>
            <p:ph type="title"/>
          </p:nvPr>
        </p:nvSpPr>
        <p:spPr/>
        <p:txBody>
          <a:bodyPr>
            <a:normAutofit fontScale="90000"/>
          </a:bodyPr>
          <a:lstStyle/>
          <a:p>
            <a:r>
              <a:rPr lang="pl-PL" dirty="0">
                <a:solidFill>
                  <a:schemeClr val="bg2">
                    <a:lumMod val="25000"/>
                  </a:schemeClr>
                </a:solidFill>
              </a:rPr>
              <a:t>Pomoc materialna o charakterze socjalnym dla uczniów zamieszkałych na terenie gminy Nieporęt</a:t>
            </a:r>
            <a:br>
              <a:rPr lang="pl-PL" dirty="0">
                <a:solidFill>
                  <a:schemeClr val="bg2">
                    <a:lumMod val="25000"/>
                  </a:schemeClr>
                </a:solidFill>
              </a:rPr>
            </a:br>
            <a:r>
              <a:rPr lang="pl-PL" dirty="0">
                <a:solidFill>
                  <a:schemeClr val="bg2">
                    <a:lumMod val="25000"/>
                  </a:schemeClr>
                </a:solidFill>
              </a:rPr>
              <a:t/>
            </a:r>
            <a:br>
              <a:rPr lang="pl-PL" dirty="0">
                <a:solidFill>
                  <a:schemeClr val="bg2">
                    <a:lumMod val="25000"/>
                  </a:schemeClr>
                </a:solidFill>
              </a:rPr>
            </a:br>
            <a:r>
              <a:rPr lang="pl-PL" dirty="0">
                <a:solidFill>
                  <a:schemeClr val="bg2">
                    <a:lumMod val="25000"/>
                  </a:schemeClr>
                </a:solidFill>
              </a:rPr>
              <a:t>Stypendia </a:t>
            </a:r>
            <a:br>
              <a:rPr lang="pl-PL" dirty="0">
                <a:solidFill>
                  <a:schemeClr val="bg2">
                    <a:lumMod val="25000"/>
                  </a:schemeClr>
                </a:solidFill>
              </a:rPr>
            </a:br>
            <a:r>
              <a:rPr lang="pl-PL" dirty="0">
                <a:solidFill>
                  <a:schemeClr val="bg2">
                    <a:lumMod val="25000"/>
                  </a:schemeClr>
                </a:solidFill>
              </a:rPr>
              <a:t>Zasiłek szkolny</a:t>
            </a:r>
          </a:p>
        </p:txBody>
      </p:sp>
    </p:spTree>
    <p:extLst>
      <p:ext uri="{BB962C8B-B14F-4D97-AF65-F5344CB8AC3E}">
        <p14:creationId xmlns:p14="http://schemas.microsoft.com/office/powerpoint/2010/main" val="1430062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9E4D59A7-152E-4719-937F-E1AFB3E1BBFC}"/>
              </a:ext>
            </a:extLst>
          </p:cNvPr>
          <p:cNvSpPr>
            <a:spLocks noGrp="1"/>
          </p:cNvSpPr>
          <p:nvPr>
            <p:ph type="title"/>
          </p:nvPr>
        </p:nvSpPr>
        <p:spPr>
          <a:xfrm>
            <a:off x="677334" y="609600"/>
            <a:ext cx="10577688" cy="1320800"/>
          </a:xfrm>
        </p:spPr>
        <p:txBody>
          <a:bodyPr>
            <a:noAutofit/>
          </a:bodyPr>
          <a:lstStyle/>
          <a:p>
            <a:r>
              <a:rPr lang="pl-PL" sz="1800" dirty="0">
                <a:solidFill>
                  <a:schemeClr val="bg2">
                    <a:lumMod val="25000"/>
                  </a:schemeClr>
                </a:solidFill>
              </a:rPr>
              <a:t>Wysokość zasiłku szkolnego nie może przekroczyć jednorazowo kwoty stanowiącej pięciokrotność kwoty zasiłku rodzinnego dla dzieci w wieku od 5 do 18 lat. Przepis art. 90e ustawy o systemie oświaty, regulujący kwestię zasiłków, nie przewiduje dolnej granicy świadczenia. Wysokość zasiłku będzie określał w decyzji każdorazowo organ przyznający, z uwzględnieniem uregulowań regulaminu.</a:t>
            </a:r>
            <a:br>
              <a:rPr lang="pl-PL" sz="1800" dirty="0">
                <a:solidFill>
                  <a:schemeClr val="bg2">
                    <a:lumMod val="25000"/>
                  </a:schemeClr>
                </a:solidFill>
              </a:rPr>
            </a:br>
            <a:r>
              <a:rPr lang="pl-PL" sz="1800" dirty="0">
                <a:solidFill>
                  <a:schemeClr val="bg2">
                    <a:lumMod val="25000"/>
                  </a:schemeClr>
                </a:solidFill>
              </a:rPr>
              <a:t>W okresie o stycznia 2018 do 31 grudnia 2018r na stypendia oraz zasiłki szkolne  wydatkowano łącznie kwotę  32 540,87zł  z tego</a:t>
            </a:r>
            <a:br>
              <a:rPr lang="pl-PL" sz="1800" dirty="0">
                <a:solidFill>
                  <a:schemeClr val="bg2">
                    <a:lumMod val="25000"/>
                  </a:schemeClr>
                </a:solidFill>
              </a:rPr>
            </a:br>
            <a:r>
              <a:rPr lang="pl-PL" sz="1800" dirty="0">
                <a:solidFill>
                  <a:schemeClr val="bg2">
                    <a:lumMod val="25000"/>
                  </a:schemeClr>
                </a:solidFill>
              </a:rPr>
              <a:t> z dotacji celowej wydano:</a:t>
            </a:r>
          </a:p>
        </p:txBody>
      </p:sp>
      <p:pic>
        <p:nvPicPr>
          <p:cNvPr id="4" name="Obraz 3">
            <a:extLst>
              <a:ext uri="{FF2B5EF4-FFF2-40B4-BE49-F238E27FC236}">
                <a16:creationId xmlns:a16="http://schemas.microsoft.com/office/drawing/2014/main" xmlns="" id="{4FAE4F9C-7722-4598-A076-7A63B93750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3025422"/>
            <a:ext cx="6536266" cy="768390"/>
          </a:xfrm>
          <a:prstGeom prst="rect">
            <a:avLst/>
          </a:prstGeom>
        </p:spPr>
      </p:pic>
      <p:sp>
        <p:nvSpPr>
          <p:cNvPr id="5" name="pole tekstowe 4">
            <a:extLst>
              <a:ext uri="{FF2B5EF4-FFF2-40B4-BE49-F238E27FC236}">
                <a16:creationId xmlns:a16="http://schemas.microsoft.com/office/drawing/2014/main" xmlns="" id="{747324B3-EBA0-48AC-AA7D-00240A3F9EEE}"/>
              </a:ext>
            </a:extLst>
          </p:cNvPr>
          <p:cNvSpPr txBox="1"/>
          <p:nvPr/>
        </p:nvSpPr>
        <p:spPr>
          <a:xfrm>
            <a:off x="677334" y="3973689"/>
            <a:ext cx="4063999" cy="369332"/>
          </a:xfrm>
          <a:prstGeom prst="rect">
            <a:avLst/>
          </a:prstGeom>
          <a:noFill/>
        </p:spPr>
        <p:txBody>
          <a:bodyPr wrap="square" rtlCol="0">
            <a:spAutoFit/>
          </a:bodyPr>
          <a:lstStyle/>
          <a:p>
            <a:r>
              <a:rPr lang="pl-PL" dirty="0">
                <a:solidFill>
                  <a:schemeClr val="bg2">
                    <a:lumMod val="25000"/>
                  </a:schemeClr>
                </a:solidFill>
              </a:rPr>
              <a:t>z środków własnych gminy wydano</a:t>
            </a:r>
            <a:r>
              <a:rPr lang="pl-PL" dirty="0"/>
              <a:t>:</a:t>
            </a:r>
          </a:p>
        </p:txBody>
      </p:sp>
      <p:pic>
        <p:nvPicPr>
          <p:cNvPr id="7" name="Obraz 6">
            <a:extLst>
              <a:ext uri="{FF2B5EF4-FFF2-40B4-BE49-F238E27FC236}">
                <a16:creationId xmlns:a16="http://schemas.microsoft.com/office/drawing/2014/main" xmlns="" id="{8832C715-2D0B-4ED8-8E83-C7C4D66FB2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7808" y="4522898"/>
            <a:ext cx="6545792" cy="768390"/>
          </a:xfrm>
          <a:prstGeom prst="rect">
            <a:avLst/>
          </a:prstGeom>
        </p:spPr>
      </p:pic>
      <p:sp>
        <p:nvSpPr>
          <p:cNvPr id="10" name="pole tekstowe 9">
            <a:extLst>
              <a:ext uri="{FF2B5EF4-FFF2-40B4-BE49-F238E27FC236}">
                <a16:creationId xmlns:a16="http://schemas.microsoft.com/office/drawing/2014/main" xmlns="" id="{BEB55E73-6C93-4800-8950-8E9380FD814C}"/>
              </a:ext>
            </a:extLst>
          </p:cNvPr>
          <p:cNvSpPr txBox="1"/>
          <p:nvPr/>
        </p:nvSpPr>
        <p:spPr>
          <a:xfrm>
            <a:off x="677334" y="5734756"/>
            <a:ext cx="8827910" cy="646331"/>
          </a:xfrm>
          <a:prstGeom prst="rect">
            <a:avLst/>
          </a:prstGeom>
          <a:noFill/>
        </p:spPr>
        <p:txBody>
          <a:bodyPr wrap="square" rtlCol="0">
            <a:spAutoFit/>
          </a:bodyPr>
          <a:lstStyle/>
          <a:p>
            <a:r>
              <a:rPr lang="pl-PL" dirty="0">
                <a:solidFill>
                  <a:schemeClr val="bg2">
                    <a:lumMod val="25000"/>
                  </a:schemeClr>
                </a:solidFill>
              </a:rPr>
              <a:t>W okresie od stycznia do grudnia 2018 r w wyniku weryfikacji złożonych wniosków przyznano 45 uczniom stypendia szkolne i 8 zasiłków szkolnych.</a:t>
            </a:r>
          </a:p>
        </p:txBody>
      </p:sp>
    </p:spTree>
    <p:extLst>
      <p:ext uri="{BB962C8B-B14F-4D97-AF65-F5344CB8AC3E}">
        <p14:creationId xmlns:p14="http://schemas.microsoft.com/office/powerpoint/2010/main" val="14136560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F875DD1D-CA65-4767-8F38-3830D0485006}"/>
              </a:ext>
            </a:extLst>
          </p:cNvPr>
          <p:cNvSpPr>
            <a:spLocks noGrp="1"/>
          </p:cNvSpPr>
          <p:nvPr>
            <p:ph type="title"/>
          </p:nvPr>
        </p:nvSpPr>
        <p:spPr>
          <a:xfrm>
            <a:off x="677333" y="609600"/>
            <a:ext cx="9798755" cy="1320800"/>
          </a:xfrm>
        </p:spPr>
        <p:txBody>
          <a:bodyPr>
            <a:normAutofit fontScale="90000"/>
          </a:bodyPr>
          <a:lstStyle/>
          <a:p>
            <a:r>
              <a:rPr lang="pl-PL" dirty="0">
                <a:solidFill>
                  <a:schemeClr val="bg2">
                    <a:lumMod val="25000"/>
                  </a:schemeClr>
                </a:solidFill>
              </a:rPr>
              <a:t>Kadra zawodowa w Gminnym Ośrodku Pomocy Społecznej w Nieporęcie </a:t>
            </a:r>
            <a:r>
              <a:rPr lang="pl-PL" sz="3200" dirty="0">
                <a:solidFill>
                  <a:schemeClr val="bg2">
                    <a:lumMod val="25000"/>
                  </a:schemeClr>
                </a:solidFill>
              </a:rPr>
              <a:t/>
            </a:r>
            <a:br>
              <a:rPr lang="pl-PL" sz="3200" dirty="0">
                <a:solidFill>
                  <a:schemeClr val="bg2">
                    <a:lumMod val="25000"/>
                  </a:schemeClr>
                </a:solidFill>
              </a:rPr>
            </a:br>
            <a:r>
              <a:rPr lang="pl-PL" sz="3200" dirty="0">
                <a:solidFill>
                  <a:schemeClr val="bg2">
                    <a:lumMod val="25000"/>
                  </a:schemeClr>
                </a:solidFill>
              </a:rPr>
              <a:t/>
            </a:r>
            <a:br>
              <a:rPr lang="pl-PL" sz="3200" dirty="0">
                <a:solidFill>
                  <a:schemeClr val="bg2">
                    <a:lumMod val="25000"/>
                  </a:schemeClr>
                </a:solidFill>
              </a:rPr>
            </a:br>
            <a:r>
              <a:rPr lang="pl-PL" sz="2000" dirty="0">
                <a:solidFill>
                  <a:schemeClr val="bg2">
                    <a:lumMod val="25000"/>
                  </a:schemeClr>
                </a:solidFill>
              </a:rPr>
              <a:t>Do realizacji powyższych zadań oraz zadań zleconych, Ośrodek zatrudnia 18 pracowników etatowych. Wszyscy pracownicy merytoryczni posiadają wykształcenie wyższe. 7 pracowników ukończyło studia podyplomowe. Jedyny pracownik który posiada wykształcenie średnie- to pracownik gospodarczy.</a:t>
            </a:r>
            <a:br>
              <a:rPr lang="pl-PL" sz="2000" dirty="0">
                <a:solidFill>
                  <a:schemeClr val="bg2">
                    <a:lumMod val="25000"/>
                  </a:schemeClr>
                </a:solidFill>
              </a:rPr>
            </a:br>
            <a:r>
              <a:rPr lang="pl-PL" sz="2000" dirty="0">
                <a:solidFill>
                  <a:schemeClr val="bg2">
                    <a:lumMod val="25000"/>
                  </a:schemeClr>
                </a:solidFill>
              </a:rPr>
              <a:t>Wszyscy pracownicy podnoszą swoje kwalifikacje uczestnicząc w rożnego rodzaju szkoleniach i konferencjach.</a:t>
            </a:r>
            <a:br>
              <a:rPr lang="pl-PL" sz="2000" dirty="0">
                <a:solidFill>
                  <a:schemeClr val="bg2">
                    <a:lumMod val="25000"/>
                  </a:schemeClr>
                </a:solidFill>
              </a:rPr>
            </a:br>
            <a:r>
              <a:rPr lang="pl-PL" sz="2000" dirty="0">
                <a:solidFill>
                  <a:schemeClr val="bg2">
                    <a:lumMod val="25000"/>
                  </a:schemeClr>
                </a:solidFill>
              </a:rPr>
              <a:t>Do realizacji usług opiekuńczych, jakie świadczy Ośrodek w roku 2018, zatrudniono na umowę zlecenie 25 osób. Na umowę zlecenie zatrudnieni są także:</a:t>
            </a:r>
            <a:br>
              <a:rPr lang="pl-PL" sz="2000" dirty="0">
                <a:solidFill>
                  <a:schemeClr val="bg2">
                    <a:lumMod val="25000"/>
                  </a:schemeClr>
                </a:solidFill>
              </a:rPr>
            </a:br>
            <a:r>
              <a:rPr lang="pl-PL" sz="2000" dirty="0">
                <a:solidFill>
                  <a:schemeClr val="bg2">
                    <a:lumMod val="25000"/>
                  </a:schemeClr>
                </a:solidFill>
              </a:rPr>
              <a:t>informatyk,</a:t>
            </a:r>
            <a:br>
              <a:rPr lang="pl-PL" sz="2000" dirty="0">
                <a:solidFill>
                  <a:schemeClr val="bg2">
                    <a:lumMod val="25000"/>
                  </a:schemeClr>
                </a:solidFill>
              </a:rPr>
            </a:br>
            <a:r>
              <a:rPr lang="pl-PL" sz="2000" dirty="0">
                <a:solidFill>
                  <a:schemeClr val="bg2">
                    <a:lumMod val="25000"/>
                  </a:schemeClr>
                </a:solidFill>
              </a:rPr>
              <a:t>psycholog.</a:t>
            </a:r>
            <a:r>
              <a:rPr lang="pl-PL" dirty="0"/>
              <a:t/>
            </a:r>
            <a:br>
              <a:rPr lang="pl-PL" dirty="0"/>
            </a:br>
            <a:r>
              <a:rPr lang="pl-PL" sz="3200" dirty="0">
                <a:solidFill>
                  <a:schemeClr val="bg2">
                    <a:lumMod val="25000"/>
                  </a:schemeClr>
                </a:solidFill>
              </a:rPr>
              <a:t/>
            </a:r>
            <a:br>
              <a:rPr lang="pl-PL" sz="3200" dirty="0">
                <a:solidFill>
                  <a:schemeClr val="bg2">
                    <a:lumMod val="25000"/>
                  </a:schemeClr>
                </a:solidFill>
              </a:rPr>
            </a:br>
            <a:endParaRPr lang="pl-PL" sz="3200" dirty="0">
              <a:solidFill>
                <a:schemeClr val="bg2">
                  <a:lumMod val="25000"/>
                </a:schemeClr>
              </a:solidFill>
            </a:endParaRPr>
          </a:p>
        </p:txBody>
      </p:sp>
    </p:spTree>
    <p:extLst>
      <p:ext uri="{BB962C8B-B14F-4D97-AF65-F5344CB8AC3E}">
        <p14:creationId xmlns:p14="http://schemas.microsoft.com/office/powerpoint/2010/main" val="466823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xmlns="" id="{974994A1-F05F-4E3B-B766-30826A3311E8}"/>
              </a:ext>
            </a:extLst>
          </p:cNvPr>
          <p:cNvSpPr>
            <a:spLocks noGrp="1"/>
          </p:cNvSpPr>
          <p:nvPr>
            <p:ph type="title"/>
          </p:nvPr>
        </p:nvSpPr>
        <p:spPr>
          <a:xfrm>
            <a:off x="7157580" y="1575109"/>
            <a:ext cx="4504838" cy="1612767"/>
          </a:xfrm>
        </p:spPr>
        <p:txBody>
          <a:bodyPr>
            <a:normAutofit fontScale="90000"/>
          </a:bodyPr>
          <a:lstStyle/>
          <a:p>
            <a:pPr algn="ctr"/>
            <a:r>
              <a:rPr lang="pl-PL" dirty="0">
                <a:solidFill>
                  <a:schemeClr val="bg2">
                    <a:lumMod val="25000"/>
                  </a:schemeClr>
                </a:solidFill>
              </a:rPr>
              <a:t>Procentowa struktura wydatków, zadania własne gminy</a:t>
            </a:r>
            <a:br>
              <a:rPr lang="pl-PL" dirty="0">
                <a:solidFill>
                  <a:schemeClr val="bg2">
                    <a:lumMod val="25000"/>
                  </a:schemeClr>
                </a:solidFill>
              </a:rPr>
            </a:br>
            <a:r>
              <a:rPr lang="pl-PL" dirty="0">
                <a:solidFill>
                  <a:schemeClr val="bg2">
                    <a:lumMod val="25000"/>
                  </a:schemeClr>
                </a:solidFill>
              </a:rPr>
              <a:t>3 087 187, 41 zł</a:t>
            </a:r>
          </a:p>
        </p:txBody>
      </p:sp>
      <p:pic>
        <p:nvPicPr>
          <p:cNvPr id="7" name="Obraz 6">
            <a:extLst>
              <a:ext uri="{FF2B5EF4-FFF2-40B4-BE49-F238E27FC236}">
                <a16:creationId xmlns:a16="http://schemas.microsoft.com/office/drawing/2014/main" xmlns="" id="{B4996BF1-117B-4F8D-9A07-B088F6A397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4177" y="43050"/>
            <a:ext cx="5253403" cy="4534533"/>
          </a:xfrm>
          <a:prstGeom prst="rect">
            <a:avLst/>
          </a:prstGeom>
        </p:spPr>
      </p:pic>
      <p:pic>
        <p:nvPicPr>
          <p:cNvPr id="20" name="Obraz 19">
            <a:extLst>
              <a:ext uri="{FF2B5EF4-FFF2-40B4-BE49-F238E27FC236}">
                <a16:creationId xmlns:a16="http://schemas.microsoft.com/office/drawing/2014/main" xmlns="" id="{FF90F79D-A4A0-402A-BE80-B161C24BE4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9995" y="4635633"/>
            <a:ext cx="6905797" cy="2179317"/>
          </a:xfrm>
          <a:prstGeom prst="rect">
            <a:avLst/>
          </a:prstGeom>
        </p:spPr>
      </p:pic>
    </p:spTree>
    <p:extLst>
      <p:ext uri="{BB962C8B-B14F-4D97-AF65-F5344CB8AC3E}">
        <p14:creationId xmlns:p14="http://schemas.microsoft.com/office/powerpoint/2010/main" val="6251698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E9FC0D0-4C1A-4EB6-BEF1-B14990A6DE2E}"/>
              </a:ext>
            </a:extLst>
          </p:cNvPr>
          <p:cNvSpPr>
            <a:spLocks noGrp="1"/>
          </p:cNvSpPr>
          <p:nvPr>
            <p:ph type="title"/>
          </p:nvPr>
        </p:nvSpPr>
        <p:spPr>
          <a:xfrm>
            <a:off x="5558266" y="1555653"/>
            <a:ext cx="5032736" cy="1206036"/>
          </a:xfrm>
        </p:spPr>
        <p:txBody>
          <a:bodyPr vert="horz" lIns="91440" tIns="45720" rIns="91440" bIns="45720" rtlCol="0" anchor="b">
            <a:normAutofit/>
          </a:bodyPr>
          <a:lstStyle/>
          <a:p>
            <a:pPr algn="ctr">
              <a:lnSpc>
                <a:spcPct val="90000"/>
              </a:lnSpc>
            </a:pPr>
            <a:r>
              <a:rPr lang="en-US" dirty="0">
                <a:solidFill>
                  <a:schemeClr val="bg2">
                    <a:lumMod val="25000"/>
                  </a:schemeClr>
                </a:solidFill>
              </a:rPr>
              <a:t>Zadania zlecone </a:t>
            </a:r>
            <a:r>
              <a:rPr lang="pl-PL" dirty="0">
                <a:solidFill>
                  <a:schemeClr val="bg2">
                    <a:lumMod val="25000"/>
                  </a:schemeClr>
                </a:solidFill>
              </a:rPr>
              <a:t/>
            </a:r>
            <a:br>
              <a:rPr lang="pl-PL" dirty="0">
                <a:solidFill>
                  <a:schemeClr val="bg2">
                    <a:lumMod val="25000"/>
                  </a:schemeClr>
                </a:solidFill>
              </a:rPr>
            </a:br>
            <a:r>
              <a:rPr lang="en-US" dirty="0">
                <a:solidFill>
                  <a:schemeClr val="bg2">
                    <a:lumMod val="25000"/>
                  </a:schemeClr>
                </a:solidFill>
              </a:rPr>
              <a:t>13 827 397, 51 zł</a:t>
            </a:r>
          </a:p>
        </p:txBody>
      </p:sp>
      <p:pic>
        <p:nvPicPr>
          <p:cNvPr id="4" name="Obraz 3">
            <a:extLst>
              <a:ext uri="{FF2B5EF4-FFF2-40B4-BE49-F238E27FC236}">
                <a16:creationId xmlns:a16="http://schemas.microsoft.com/office/drawing/2014/main" xmlns="" id="{FDD88AD1-A578-42A5-8222-D63B68C59B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17586" y="203200"/>
            <a:ext cx="3765691" cy="3810000"/>
          </a:xfrm>
          <a:prstGeom prst="rect">
            <a:avLst/>
          </a:prstGeom>
        </p:spPr>
      </p:pic>
      <p:pic>
        <p:nvPicPr>
          <p:cNvPr id="6" name="Obraz 5">
            <a:extLst>
              <a:ext uri="{FF2B5EF4-FFF2-40B4-BE49-F238E27FC236}">
                <a16:creationId xmlns:a16="http://schemas.microsoft.com/office/drawing/2014/main" xmlns="" id="{7168918C-755E-4D30-886C-41978F8FEA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7333" y="4549422"/>
            <a:ext cx="4974829" cy="1219200"/>
          </a:xfrm>
          <a:prstGeom prst="rect">
            <a:avLst/>
          </a:prstGeom>
        </p:spPr>
      </p:pic>
    </p:spTree>
    <p:extLst>
      <p:ext uri="{BB962C8B-B14F-4D97-AF65-F5344CB8AC3E}">
        <p14:creationId xmlns:p14="http://schemas.microsoft.com/office/powerpoint/2010/main" val="2957192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BE22479-94F2-4C5D-975C-DC5C2B84D1F4}"/>
              </a:ext>
            </a:extLst>
          </p:cNvPr>
          <p:cNvSpPr>
            <a:spLocks noGrp="1"/>
          </p:cNvSpPr>
          <p:nvPr>
            <p:ph type="title"/>
          </p:nvPr>
        </p:nvSpPr>
        <p:spPr>
          <a:xfrm>
            <a:off x="677333" y="609600"/>
            <a:ext cx="9493955" cy="903111"/>
          </a:xfrm>
        </p:spPr>
        <p:txBody>
          <a:bodyPr/>
          <a:lstStyle/>
          <a:p>
            <a:r>
              <a:rPr lang="pl-PL" dirty="0">
                <a:solidFill>
                  <a:schemeClr val="bg2">
                    <a:lumMod val="25000"/>
                  </a:schemeClr>
                </a:solidFill>
              </a:rPr>
              <a:t>Świadczenia wychowawcze 9 938 143, 75 zł</a:t>
            </a:r>
          </a:p>
        </p:txBody>
      </p:sp>
      <p:sp>
        <p:nvSpPr>
          <p:cNvPr id="3" name="pole tekstowe 2">
            <a:extLst>
              <a:ext uri="{FF2B5EF4-FFF2-40B4-BE49-F238E27FC236}">
                <a16:creationId xmlns:a16="http://schemas.microsoft.com/office/drawing/2014/main" xmlns="" id="{21DE3C2B-3BF9-4D52-9C85-376E23A4A494}"/>
              </a:ext>
            </a:extLst>
          </p:cNvPr>
          <p:cNvSpPr txBox="1"/>
          <p:nvPr/>
        </p:nvSpPr>
        <p:spPr>
          <a:xfrm>
            <a:off x="677333" y="1693334"/>
            <a:ext cx="9550400" cy="4370427"/>
          </a:xfrm>
          <a:prstGeom prst="rect">
            <a:avLst/>
          </a:prstGeom>
          <a:noFill/>
        </p:spPr>
        <p:txBody>
          <a:bodyPr wrap="square" rtlCol="0">
            <a:spAutoFit/>
          </a:bodyPr>
          <a:lstStyle/>
          <a:p>
            <a:r>
              <a:rPr lang="pl-PL" sz="2000" dirty="0"/>
              <a:t>O świadczenie wychowawcze mogą ubiegać się rodzice dziecka, opiekunowie faktyczni dziecka albo opiekunowie prawni dziecka, do ukończenia przez dziecko 18 r. ż.</a:t>
            </a:r>
          </a:p>
          <a:p>
            <a:endParaRPr lang="pl-PL" sz="2000" dirty="0"/>
          </a:p>
          <a:p>
            <a:r>
              <a:rPr lang="pl-PL" sz="2000" dirty="0"/>
              <a:t>Od  1 stycznia do  31 grudnia 2018 r świadczenie wychowawcze zostało przyznane </a:t>
            </a:r>
            <a:br>
              <a:rPr lang="pl-PL" sz="2000" dirty="0"/>
            </a:br>
            <a:r>
              <a:rPr lang="pl-PL" sz="2000" dirty="0"/>
              <a:t>1 215 rodzinom w tym 149 na pierwsze dziecko.</a:t>
            </a:r>
          </a:p>
          <a:p>
            <a:r>
              <a:rPr lang="pl-PL" sz="2000" b="1" dirty="0"/>
              <a:t>48</a:t>
            </a:r>
            <a:r>
              <a:rPr lang="pl-PL" sz="2000" dirty="0"/>
              <a:t> rodzin pobierało świadczenia wychowawcze z dzieckiem niepełnosprawnym.</a:t>
            </a:r>
          </a:p>
          <a:p>
            <a:r>
              <a:rPr lang="pl-PL" sz="2000" dirty="0"/>
              <a:t>5 wniosków przekazano do rozpatrzenia przez Wojewodę w związku z tym że zachodzi  koordynacji  systemu zabezpieczenia społecznego</a:t>
            </a:r>
          </a:p>
          <a:p>
            <a:r>
              <a:rPr lang="pl-PL" sz="2000" dirty="0"/>
              <a:t> Wydano 1456 decyzji przyznające świadczenie wychowawcze, 26 decyzje odmowne, 13 pozostawiono bez rozpatrzenia (niedostarczenie dokumentów przez klienta, brak wyroków sądowych z klauzulą).</a:t>
            </a:r>
          </a:p>
          <a:p>
            <a:r>
              <a:rPr lang="pl-PL" sz="2000" dirty="0"/>
              <a:t>Ogółem wypłacono </a:t>
            </a:r>
            <a:r>
              <a:rPr lang="pl-PL" sz="2000" b="1" dirty="0"/>
              <a:t> 19 880 </a:t>
            </a:r>
            <a:r>
              <a:rPr lang="pl-PL" sz="2000" dirty="0"/>
              <a:t> świadczeń wychowawczych.</a:t>
            </a:r>
          </a:p>
          <a:p>
            <a:endParaRPr lang="pl-PL" dirty="0"/>
          </a:p>
        </p:txBody>
      </p:sp>
    </p:spTree>
    <p:extLst>
      <p:ext uri="{BB962C8B-B14F-4D97-AF65-F5344CB8AC3E}">
        <p14:creationId xmlns:p14="http://schemas.microsoft.com/office/powerpoint/2010/main" val="30814109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38DB532-60B4-4FE2-A74E-5CC17684B1C7}"/>
              </a:ext>
            </a:extLst>
          </p:cNvPr>
          <p:cNvSpPr>
            <a:spLocks noGrp="1"/>
          </p:cNvSpPr>
          <p:nvPr>
            <p:ph type="title"/>
          </p:nvPr>
        </p:nvSpPr>
        <p:spPr>
          <a:xfrm>
            <a:off x="372533" y="609600"/>
            <a:ext cx="8901469" cy="767644"/>
          </a:xfrm>
        </p:spPr>
        <p:txBody>
          <a:bodyPr/>
          <a:lstStyle/>
          <a:p>
            <a:r>
              <a:rPr lang="pl-PL" dirty="0">
                <a:solidFill>
                  <a:schemeClr val="bg2">
                    <a:lumMod val="25000"/>
                  </a:schemeClr>
                </a:solidFill>
              </a:rPr>
              <a:t>Dobry start 300+       694 650 zł</a:t>
            </a:r>
          </a:p>
        </p:txBody>
      </p:sp>
      <p:sp>
        <p:nvSpPr>
          <p:cNvPr id="3" name="pole tekstowe 2">
            <a:extLst>
              <a:ext uri="{FF2B5EF4-FFF2-40B4-BE49-F238E27FC236}">
                <a16:creationId xmlns:a16="http://schemas.microsoft.com/office/drawing/2014/main" xmlns="" id="{B5AE4E69-A339-4045-9B4F-3712025C695C}"/>
              </a:ext>
            </a:extLst>
          </p:cNvPr>
          <p:cNvSpPr txBox="1"/>
          <p:nvPr/>
        </p:nvSpPr>
        <p:spPr>
          <a:xfrm>
            <a:off x="372533" y="1501422"/>
            <a:ext cx="9640711" cy="5078313"/>
          </a:xfrm>
          <a:prstGeom prst="rect">
            <a:avLst/>
          </a:prstGeom>
          <a:noFill/>
        </p:spPr>
        <p:txBody>
          <a:bodyPr wrap="square" rtlCol="0">
            <a:spAutoFit/>
          </a:bodyPr>
          <a:lstStyle/>
          <a:p>
            <a:r>
              <a:rPr lang="pl-PL" dirty="0"/>
              <a:t>Na podstawie Rozporządzenia Rady Ministrów w sprawie szczegółowych warunków realizacji rządowego „Dobry Start”.</a:t>
            </a:r>
          </a:p>
          <a:p>
            <a:r>
              <a:rPr lang="pl-PL" dirty="0"/>
              <a:t>Programem jest objęty każdy uczeń (dziecko lub </a:t>
            </a:r>
            <a:r>
              <a:rPr lang="pl-PL" i="1" dirty="0"/>
              <a:t>osoba ucząca się</a:t>
            </a:r>
            <a:r>
              <a:rPr lang="pl-PL" dirty="0"/>
              <a:t>), który spełnia 2 warunki Nie ukończył: 20 lat lub 24 lat — jeśli ma orzeczenie o:</a:t>
            </a:r>
          </a:p>
          <a:p>
            <a:pPr marL="742950" lvl="1" indent="-285750">
              <a:buFont typeface="Arial" panose="020B0604020202020204" pitchFamily="34" charset="0"/>
              <a:buChar char="•"/>
            </a:pPr>
            <a:r>
              <a:rPr lang="pl-PL" dirty="0"/>
              <a:t>umiarkowanym albo znacznym stopniu niepełnosprawności,</a:t>
            </a:r>
          </a:p>
          <a:p>
            <a:pPr marL="742950" lvl="1" indent="-285750">
              <a:buFont typeface="Arial" panose="020B0604020202020204" pitchFamily="34" charset="0"/>
              <a:buChar char="•"/>
            </a:pPr>
            <a:r>
              <a:rPr lang="pl-PL" dirty="0"/>
              <a:t>potrzebie kształcenia specjalnego,</a:t>
            </a:r>
          </a:p>
          <a:p>
            <a:pPr marL="742950" lvl="1" indent="-285750">
              <a:buFont typeface="Arial" panose="020B0604020202020204" pitchFamily="34" charset="0"/>
              <a:buChar char="•"/>
            </a:pPr>
            <a:r>
              <a:rPr lang="pl-PL" dirty="0"/>
              <a:t>potrzebie zajęć rewalidacyjno-wychowawczych.</a:t>
            </a:r>
          </a:p>
          <a:p>
            <a:r>
              <a:rPr lang="pl-PL" dirty="0"/>
              <a:t>Uczy się w placówce, takiej jak:</a:t>
            </a:r>
          </a:p>
          <a:p>
            <a:pPr marL="285750" lvl="0" indent="-285750">
              <a:buFont typeface="Arial" panose="020B0604020202020204" pitchFamily="34" charset="0"/>
              <a:buChar char="•"/>
            </a:pPr>
            <a:r>
              <a:rPr lang="pl-PL" dirty="0"/>
              <a:t>szkoła podstawowa,</a:t>
            </a:r>
          </a:p>
          <a:p>
            <a:pPr marL="285750" lvl="0" indent="-285750">
              <a:buFont typeface="Arial" panose="020B0604020202020204" pitchFamily="34" charset="0"/>
              <a:buChar char="•"/>
            </a:pPr>
            <a:r>
              <a:rPr lang="pl-PL" dirty="0"/>
              <a:t>dotychczasowe gimnazjum,</a:t>
            </a:r>
          </a:p>
          <a:p>
            <a:pPr marL="285750" lvl="0" indent="-285750">
              <a:buFont typeface="Arial" panose="020B0604020202020204" pitchFamily="34" charset="0"/>
              <a:buChar char="•"/>
            </a:pPr>
            <a:r>
              <a:rPr lang="pl-PL" dirty="0"/>
              <a:t>szkoła ponadpodstawowa i dotychczasowa ponadgimnazjalna — z wyjątkiem szkoły policealnej i szkoły dla dorosłych,</a:t>
            </a:r>
          </a:p>
          <a:p>
            <a:pPr marL="285750" lvl="0" indent="-285750">
              <a:buFont typeface="Arial" panose="020B0604020202020204" pitchFamily="34" charset="0"/>
              <a:buChar char="•"/>
            </a:pPr>
            <a:r>
              <a:rPr lang="pl-PL" dirty="0"/>
              <a:t>szkoła artystyczna, w której jest realizowany obowiązek szkolny lub nauki,</a:t>
            </a:r>
          </a:p>
          <a:p>
            <a:pPr marL="285750" lvl="0" indent="-285750">
              <a:buFont typeface="Arial" panose="020B0604020202020204" pitchFamily="34" charset="0"/>
              <a:buChar char="•"/>
            </a:pPr>
            <a:r>
              <a:rPr lang="pl-PL" dirty="0"/>
              <a:t>młodzieżowy ośrodek socjoterapii,</a:t>
            </a:r>
          </a:p>
          <a:p>
            <a:pPr marL="285750" lvl="0" indent="-285750">
              <a:buFont typeface="Arial" panose="020B0604020202020204" pitchFamily="34" charset="0"/>
              <a:buChar char="•"/>
            </a:pPr>
            <a:r>
              <a:rPr lang="pl-PL" dirty="0"/>
              <a:t>specjalny ośrodek szkolno-wychowawczy,</a:t>
            </a:r>
          </a:p>
          <a:p>
            <a:pPr marL="285750" indent="-285750">
              <a:buFont typeface="Arial" panose="020B0604020202020204" pitchFamily="34" charset="0"/>
              <a:buChar char="•"/>
            </a:pPr>
            <a:r>
              <a:rPr lang="pl-PL" dirty="0"/>
              <a:t>specjalny ośrodek wychowawczy</a:t>
            </a:r>
          </a:p>
          <a:p>
            <a:pPr marL="285750" indent="-285750">
              <a:buFont typeface="Arial" panose="020B0604020202020204" pitchFamily="34" charset="0"/>
              <a:buChar char="•"/>
            </a:pPr>
            <a:r>
              <a:rPr lang="pl-PL" dirty="0"/>
              <a:t>ośrodek rewalidacyjno-wychowawczy.</a:t>
            </a:r>
          </a:p>
          <a:p>
            <a:endParaRPr lang="pl-PL" dirty="0"/>
          </a:p>
        </p:txBody>
      </p:sp>
    </p:spTree>
    <p:extLst>
      <p:ext uri="{BB962C8B-B14F-4D97-AF65-F5344CB8AC3E}">
        <p14:creationId xmlns:p14="http://schemas.microsoft.com/office/powerpoint/2010/main" val="30066014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A622DC5-5D83-4BD3-98C8-7F6629B6CC71}"/>
              </a:ext>
            </a:extLst>
          </p:cNvPr>
          <p:cNvSpPr>
            <a:spLocks noGrp="1"/>
          </p:cNvSpPr>
          <p:nvPr>
            <p:ph type="title"/>
          </p:nvPr>
        </p:nvSpPr>
        <p:spPr/>
        <p:txBody>
          <a:bodyPr>
            <a:normAutofit fontScale="90000"/>
          </a:bodyPr>
          <a:lstStyle/>
          <a:p>
            <a:r>
              <a:rPr lang="pl-PL" sz="2200" b="1" dirty="0">
                <a:solidFill>
                  <a:schemeClr val="bg2">
                    <a:lumMod val="25000"/>
                  </a:schemeClr>
                </a:solidFill>
              </a:rPr>
              <a:t>Świadczenie Dobry Start nie przysługuje </a:t>
            </a:r>
            <a:r>
              <a:rPr lang="pl-PL" sz="2200" dirty="0">
                <a:solidFill>
                  <a:schemeClr val="bg2">
                    <a:lumMod val="25000"/>
                  </a:schemeClr>
                </a:solidFill>
              </a:rPr>
              <a:t>dziecku w przedszkolu — w tym dziecka, które rozpoczyna roczne przygotowanie przedszkolne (zerówkę) w szkole lub przedszkolu.</a:t>
            </a:r>
            <a:br>
              <a:rPr lang="pl-PL" sz="2200" dirty="0">
                <a:solidFill>
                  <a:schemeClr val="bg2">
                    <a:lumMod val="25000"/>
                  </a:schemeClr>
                </a:solidFill>
              </a:rPr>
            </a:br>
            <a:r>
              <a:rPr lang="pl-PL" sz="2200" dirty="0">
                <a:solidFill>
                  <a:schemeClr val="bg2">
                    <a:lumMod val="25000"/>
                  </a:schemeClr>
                </a:solidFill>
              </a:rPr>
              <a:t>Każdy uprawniony do otrzymania świadczenia  w ramach programu „dobry start” otrzyma 300 zł.  Jedynie w przypadku gdy dziecko, zgodnie z orzeczeniem sądu, jest pod opieką naprzemienną obydwojga rodziców rozwiedzionych, żyjących w separacji lub żyjących w rozłączeniu sprawowaną w porównywalnych i powtarzających się okresach, kwotę świadczenia „Dobry Start” ustala się każdemu z rodziców w wysokości 150 zł.</a:t>
            </a:r>
            <a:br>
              <a:rPr lang="pl-PL" sz="2200" dirty="0">
                <a:solidFill>
                  <a:schemeClr val="bg2">
                    <a:lumMod val="25000"/>
                  </a:schemeClr>
                </a:solidFill>
              </a:rPr>
            </a:br>
            <a:r>
              <a:rPr lang="pl-PL" sz="2200" dirty="0">
                <a:solidFill>
                  <a:schemeClr val="bg2">
                    <a:lumMod val="25000"/>
                  </a:schemeClr>
                </a:solidFill>
              </a:rPr>
              <a:t>Wnioski należy składać w terminie od 1 lipca drogą elektroniczną , a od </a:t>
            </a:r>
            <a:br>
              <a:rPr lang="pl-PL" sz="2200" dirty="0">
                <a:solidFill>
                  <a:schemeClr val="bg2">
                    <a:lumMod val="25000"/>
                  </a:schemeClr>
                </a:solidFill>
              </a:rPr>
            </a:br>
            <a:r>
              <a:rPr lang="pl-PL" sz="2200" dirty="0">
                <a:solidFill>
                  <a:schemeClr val="bg2">
                    <a:lumMod val="25000"/>
                  </a:schemeClr>
                </a:solidFill>
              </a:rPr>
              <a:t>1 sierpnia w formie papierowej  do 30 listopada danego roku.</a:t>
            </a:r>
            <a:br>
              <a:rPr lang="pl-PL" sz="2200" dirty="0">
                <a:solidFill>
                  <a:schemeClr val="bg2">
                    <a:lumMod val="25000"/>
                  </a:schemeClr>
                </a:solidFill>
              </a:rPr>
            </a:br>
            <a:r>
              <a:rPr lang="pl-PL" sz="2200" dirty="0">
                <a:solidFill>
                  <a:schemeClr val="bg2">
                    <a:lumMod val="25000"/>
                  </a:schemeClr>
                </a:solidFill>
              </a:rPr>
              <a:t>	</a:t>
            </a:r>
            <a:r>
              <a:rPr lang="pl-PL" sz="2200" b="1" dirty="0">
                <a:solidFill>
                  <a:schemeClr val="bg2">
                    <a:lumMod val="25000"/>
                  </a:schemeClr>
                </a:solidFill>
              </a:rPr>
              <a:t>W roku 2018 rozpatrzono 1 638 wniosków o przyznanie świadczenia „dobry start”.</a:t>
            </a:r>
            <a:r>
              <a:rPr lang="pl-PL" sz="2200" dirty="0">
                <a:solidFill>
                  <a:schemeClr val="bg2">
                    <a:lumMod val="25000"/>
                  </a:schemeClr>
                </a:solidFill>
              </a:rPr>
              <a:t/>
            </a:r>
            <a:br>
              <a:rPr lang="pl-PL" sz="2200" dirty="0">
                <a:solidFill>
                  <a:schemeClr val="bg2">
                    <a:lumMod val="25000"/>
                  </a:schemeClr>
                </a:solidFill>
              </a:rPr>
            </a:br>
            <a:r>
              <a:rPr lang="pl-PL" sz="2200" b="1" dirty="0">
                <a:solidFill>
                  <a:schemeClr val="bg2">
                    <a:lumMod val="25000"/>
                  </a:schemeClr>
                </a:solidFill>
              </a:rPr>
              <a:t>	Przyznano 2 317 świadczeń w tym 3 świadczenia wypłacono w ramach opieki naprzemiennej .</a:t>
            </a:r>
            <a:r>
              <a:rPr lang="pl-PL" dirty="0"/>
              <a:t/>
            </a:r>
            <a:br>
              <a:rPr lang="pl-PL" dirty="0"/>
            </a:br>
            <a:endParaRPr lang="pl-PL" dirty="0"/>
          </a:p>
        </p:txBody>
      </p:sp>
    </p:spTree>
    <p:extLst>
      <p:ext uri="{BB962C8B-B14F-4D97-AF65-F5344CB8AC3E}">
        <p14:creationId xmlns:p14="http://schemas.microsoft.com/office/powerpoint/2010/main" val="24199644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a:extLst>
              <a:ext uri="{FF2B5EF4-FFF2-40B4-BE49-F238E27FC236}">
                <a16:creationId xmlns:a16="http://schemas.microsoft.com/office/drawing/2014/main" xmlns="" id="{FA4539FA-3284-4E0B-9A10-5F1D043CEB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771" y="1701478"/>
            <a:ext cx="9722734" cy="3009418"/>
          </a:xfrm>
          <a:prstGeom prst="rect">
            <a:avLst/>
          </a:prstGeom>
        </p:spPr>
      </p:pic>
    </p:spTree>
    <p:extLst>
      <p:ext uri="{BB962C8B-B14F-4D97-AF65-F5344CB8AC3E}">
        <p14:creationId xmlns:p14="http://schemas.microsoft.com/office/powerpoint/2010/main" val="25570519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98698B67-08EC-432A-A077-A6F2915454AD}"/>
              </a:ext>
            </a:extLst>
          </p:cNvPr>
          <p:cNvSpPr>
            <a:spLocks noGrp="1"/>
          </p:cNvSpPr>
          <p:nvPr>
            <p:ph type="title"/>
          </p:nvPr>
        </p:nvSpPr>
        <p:spPr/>
        <p:txBody>
          <a:bodyPr/>
          <a:lstStyle/>
          <a:p>
            <a:r>
              <a:rPr lang="pl-PL" dirty="0">
                <a:solidFill>
                  <a:schemeClr val="bg2">
                    <a:lumMod val="25000"/>
                  </a:schemeClr>
                </a:solidFill>
              </a:rPr>
              <a:t>Świadczenia z funduszu alimentacyjnego 351 075, 00 zł</a:t>
            </a:r>
          </a:p>
        </p:txBody>
      </p:sp>
      <p:sp>
        <p:nvSpPr>
          <p:cNvPr id="3" name="pole tekstowe 2">
            <a:extLst>
              <a:ext uri="{FF2B5EF4-FFF2-40B4-BE49-F238E27FC236}">
                <a16:creationId xmlns:a16="http://schemas.microsoft.com/office/drawing/2014/main" xmlns="" id="{C368223B-9081-4F7D-8FC0-464402B67F66}"/>
              </a:ext>
            </a:extLst>
          </p:cNvPr>
          <p:cNvSpPr txBox="1"/>
          <p:nvPr/>
        </p:nvSpPr>
        <p:spPr>
          <a:xfrm>
            <a:off x="677333" y="2551289"/>
            <a:ext cx="8726311" cy="2215991"/>
          </a:xfrm>
          <a:prstGeom prst="rect">
            <a:avLst/>
          </a:prstGeom>
          <a:noFill/>
        </p:spPr>
        <p:txBody>
          <a:bodyPr wrap="square" rtlCol="0">
            <a:spAutoFit/>
          </a:bodyPr>
          <a:lstStyle/>
          <a:p>
            <a:r>
              <a:rPr lang="pl-PL" sz="2400" dirty="0"/>
              <a:t>Kwota świadczenia z funduszu alimentacyjnego jest limitowana.</a:t>
            </a:r>
          </a:p>
          <a:p>
            <a:r>
              <a:rPr lang="pl-PL" sz="2400" dirty="0"/>
              <a:t> Świadczenie to przysługuje w wysokości bieżąco zasądzonego świadczenia alimentacyjnego, nie więcej jednak niż </a:t>
            </a:r>
            <a:r>
              <a:rPr lang="pl-PL" sz="2400" b="1" dirty="0"/>
              <a:t>500 zł</a:t>
            </a:r>
            <a:r>
              <a:rPr lang="pl-PL" sz="2400" dirty="0"/>
              <a:t> na osobę.</a:t>
            </a:r>
          </a:p>
          <a:p>
            <a:endParaRPr lang="pl-PL" dirty="0"/>
          </a:p>
        </p:txBody>
      </p:sp>
    </p:spTree>
    <p:extLst>
      <p:ext uri="{BB962C8B-B14F-4D97-AF65-F5344CB8AC3E}">
        <p14:creationId xmlns:p14="http://schemas.microsoft.com/office/powerpoint/2010/main" val="26073608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973F212-98EC-4007-B6BB-CC8FB0B4DC53}"/>
              </a:ext>
            </a:extLst>
          </p:cNvPr>
          <p:cNvSpPr>
            <a:spLocks noGrp="1"/>
          </p:cNvSpPr>
          <p:nvPr>
            <p:ph type="title"/>
          </p:nvPr>
        </p:nvSpPr>
        <p:spPr/>
        <p:txBody>
          <a:bodyPr/>
          <a:lstStyle/>
          <a:p>
            <a:pPr algn="ctr"/>
            <a:r>
              <a:rPr lang="pl-PL" dirty="0">
                <a:solidFill>
                  <a:schemeClr val="bg2">
                    <a:lumMod val="25000"/>
                  </a:schemeClr>
                </a:solidFill>
              </a:rPr>
              <a:t>Wypłata świadczeń z funduszu alimentacyjnego</a:t>
            </a:r>
          </a:p>
        </p:txBody>
      </p:sp>
      <p:sp>
        <p:nvSpPr>
          <p:cNvPr id="3" name="pole tekstowe 2">
            <a:extLst>
              <a:ext uri="{FF2B5EF4-FFF2-40B4-BE49-F238E27FC236}">
                <a16:creationId xmlns:a16="http://schemas.microsoft.com/office/drawing/2014/main" xmlns="" id="{6CCBBD5C-C90E-4BC8-85B5-96420D48E230}"/>
              </a:ext>
            </a:extLst>
          </p:cNvPr>
          <p:cNvSpPr txBox="1"/>
          <p:nvPr/>
        </p:nvSpPr>
        <p:spPr>
          <a:xfrm>
            <a:off x="612512" y="2178756"/>
            <a:ext cx="8726311" cy="4154984"/>
          </a:xfrm>
          <a:prstGeom prst="rect">
            <a:avLst/>
          </a:prstGeom>
          <a:noFill/>
        </p:spPr>
        <p:txBody>
          <a:bodyPr wrap="square" rtlCol="0">
            <a:spAutoFit/>
          </a:bodyPr>
          <a:lstStyle/>
          <a:p>
            <a:r>
              <a:rPr lang="pl-PL" sz="2000" dirty="0">
                <a:solidFill>
                  <a:schemeClr val="bg2">
                    <a:lumMod val="25000"/>
                  </a:schemeClr>
                </a:solidFill>
              </a:rPr>
              <a:t>W 2018 r. wypłacano przeciętnie miesięcznie</a:t>
            </a:r>
            <a:r>
              <a:rPr lang="pl-PL" sz="2000" b="1" dirty="0">
                <a:solidFill>
                  <a:schemeClr val="bg2">
                    <a:lumMod val="25000"/>
                  </a:schemeClr>
                </a:solidFill>
              </a:rPr>
              <a:t>  70</a:t>
            </a:r>
            <a:r>
              <a:rPr lang="pl-PL" sz="2000" dirty="0">
                <a:solidFill>
                  <a:schemeClr val="bg2">
                    <a:lumMod val="25000"/>
                  </a:schemeClr>
                </a:solidFill>
              </a:rPr>
              <a:t> </a:t>
            </a:r>
            <a:r>
              <a:rPr lang="pl-PL" sz="2000" b="1" dirty="0">
                <a:solidFill>
                  <a:schemeClr val="bg2">
                    <a:lumMod val="25000"/>
                  </a:schemeClr>
                </a:solidFill>
              </a:rPr>
              <a:t> </a:t>
            </a:r>
            <a:r>
              <a:rPr lang="pl-PL" sz="2000" dirty="0">
                <a:solidFill>
                  <a:schemeClr val="bg2">
                    <a:lumMod val="25000"/>
                  </a:schemeClr>
                </a:solidFill>
              </a:rPr>
              <a:t>świadczeń z funduszu alimentacyjnego na łączną kwotę  </a:t>
            </a:r>
            <a:r>
              <a:rPr lang="pl-PL" sz="2000" b="1" dirty="0">
                <a:solidFill>
                  <a:schemeClr val="bg2">
                    <a:lumMod val="25000"/>
                  </a:schemeClr>
                </a:solidFill>
              </a:rPr>
              <a:t>351 075,00</a:t>
            </a:r>
            <a:r>
              <a:rPr lang="pl-PL" sz="2000" dirty="0">
                <a:solidFill>
                  <a:schemeClr val="bg2">
                    <a:lumMod val="25000"/>
                  </a:schemeClr>
                </a:solidFill>
              </a:rPr>
              <a:t> </a:t>
            </a:r>
            <a:r>
              <a:rPr lang="pl-PL" sz="2000" b="1" dirty="0">
                <a:solidFill>
                  <a:schemeClr val="bg2">
                    <a:lumMod val="25000"/>
                  </a:schemeClr>
                </a:solidFill>
              </a:rPr>
              <a:t>zł</a:t>
            </a:r>
            <a:r>
              <a:rPr lang="pl-PL" sz="2000" dirty="0">
                <a:solidFill>
                  <a:schemeClr val="bg2">
                    <a:lumMod val="25000"/>
                  </a:schemeClr>
                </a:solidFill>
              </a:rPr>
              <a:t>.  Większość świadczeń z funduszu alimentacyjnego ( 81,64  %) wypłacano na osoby w wieku do ukończenia 18 roku życia</a:t>
            </a:r>
          </a:p>
          <a:p>
            <a:r>
              <a:rPr lang="pl-PL" sz="2000" dirty="0">
                <a:solidFill>
                  <a:schemeClr val="bg2">
                    <a:lumMod val="25000"/>
                  </a:schemeClr>
                </a:solidFill>
              </a:rPr>
              <a:t>  (</a:t>
            </a:r>
            <a:r>
              <a:rPr lang="pl-PL" sz="2000" b="1" dirty="0">
                <a:solidFill>
                  <a:schemeClr val="bg2">
                    <a:lumMod val="25000"/>
                  </a:schemeClr>
                </a:solidFill>
              </a:rPr>
              <a:t> 286 625, 00 zł).</a:t>
            </a:r>
          </a:p>
          <a:p>
            <a:endParaRPr lang="pl-PL" sz="2000" b="1" dirty="0">
              <a:solidFill>
                <a:schemeClr val="bg2">
                  <a:lumMod val="25000"/>
                </a:schemeClr>
              </a:solidFill>
            </a:endParaRPr>
          </a:p>
          <a:p>
            <a:r>
              <a:rPr lang="pl-PL" sz="2000" dirty="0">
                <a:solidFill>
                  <a:schemeClr val="bg2">
                    <a:lumMod val="25000"/>
                  </a:schemeClr>
                </a:solidFill>
              </a:rPr>
              <a:t>W 2018 r. Gminny Ośrodek Pomocy Społecznej wydał  ogółem  66 decyzji administracyjnych w sprawach dotyczących realizacji </a:t>
            </a:r>
            <a:r>
              <a:rPr lang="pl-PL" sz="2000" i="1" dirty="0">
                <a:solidFill>
                  <a:schemeClr val="bg2">
                    <a:lumMod val="25000"/>
                  </a:schemeClr>
                </a:solidFill>
              </a:rPr>
              <a:t>ustawy o pomocy osobom uprawnionym do alimentów</a:t>
            </a:r>
            <a:r>
              <a:rPr lang="pl-PL" sz="2000" dirty="0">
                <a:solidFill>
                  <a:schemeClr val="bg2">
                    <a:lumMod val="25000"/>
                  </a:schemeClr>
                </a:solidFill>
              </a:rPr>
              <a:t>, w tym m. in.  -  3 decyzje stwierdzające  nienależnie pobrane świadczenia z funduszu alimentacyjnego,  3 decyzje odmowne stwierdzające przekroczony dochód.</a:t>
            </a:r>
          </a:p>
          <a:p>
            <a:endParaRPr lang="pl-PL" sz="2400" dirty="0">
              <a:solidFill>
                <a:schemeClr val="bg2">
                  <a:lumMod val="25000"/>
                </a:schemeClr>
              </a:solidFill>
            </a:endParaRPr>
          </a:p>
        </p:txBody>
      </p:sp>
    </p:spTree>
    <p:extLst>
      <p:ext uri="{BB962C8B-B14F-4D97-AF65-F5344CB8AC3E}">
        <p14:creationId xmlns:p14="http://schemas.microsoft.com/office/powerpoint/2010/main" val="14018530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FD3030E-D455-4398-9F3A-41FCCD145981}"/>
              </a:ext>
            </a:extLst>
          </p:cNvPr>
          <p:cNvSpPr>
            <a:spLocks noGrp="1"/>
          </p:cNvSpPr>
          <p:nvPr>
            <p:ph type="title"/>
          </p:nvPr>
        </p:nvSpPr>
        <p:spPr>
          <a:xfrm>
            <a:off x="677334" y="609600"/>
            <a:ext cx="10961510" cy="1320800"/>
          </a:xfrm>
        </p:spPr>
        <p:txBody>
          <a:bodyPr>
            <a:normAutofit/>
          </a:bodyPr>
          <a:lstStyle/>
          <a:p>
            <a:pPr algn="ctr"/>
            <a:r>
              <a:rPr lang="pl-PL" dirty="0">
                <a:solidFill>
                  <a:schemeClr val="bg2">
                    <a:lumMod val="25000"/>
                  </a:schemeClr>
                </a:solidFill>
              </a:rPr>
              <a:t>Kwoty zwrócone przez dłużników z tytułu wypłacanych świadczeń z funduszu alimentacyjnego</a:t>
            </a:r>
          </a:p>
        </p:txBody>
      </p:sp>
      <p:sp>
        <p:nvSpPr>
          <p:cNvPr id="3" name="pole tekstowe 2">
            <a:extLst>
              <a:ext uri="{FF2B5EF4-FFF2-40B4-BE49-F238E27FC236}">
                <a16:creationId xmlns:a16="http://schemas.microsoft.com/office/drawing/2014/main" xmlns="" id="{499E9370-7685-469D-B4F1-3B9A82069D2B}"/>
              </a:ext>
            </a:extLst>
          </p:cNvPr>
          <p:cNvSpPr txBox="1"/>
          <p:nvPr/>
        </p:nvSpPr>
        <p:spPr>
          <a:xfrm>
            <a:off x="677334" y="2540000"/>
            <a:ext cx="10419644" cy="1569660"/>
          </a:xfrm>
          <a:prstGeom prst="rect">
            <a:avLst/>
          </a:prstGeom>
          <a:noFill/>
        </p:spPr>
        <p:txBody>
          <a:bodyPr wrap="square" rtlCol="0">
            <a:spAutoFit/>
          </a:bodyPr>
          <a:lstStyle/>
          <a:p>
            <a:r>
              <a:rPr lang="pl-PL" sz="2400" dirty="0">
                <a:solidFill>
                  <a:schemeClr val="bg2">
                    <a:lumMod val="25000"/>
                  </a:schemeClr>
                </a:solidFill>
              </a:rPr>
              <a:t>W 2018 r. dłużnicy alimentacyjni zwrócili kwotę 94 452,37 zł  z tytułu wypłaconych świadczeń z funduszu alimentacyjnego z tego:  76 943,76 zł przekazano na dochody budżetu państwa w tym odsetki ( 50 660,86 zł, zaś pozostałe  17 508, 61 zł stanowiło dochody własne gmin.</a:t>
            </a:r>
          </a:p>
        </p:txBody>
      </p:sp>
    </p:spTree>
    <p:extLst>
      <p:ext uri="{BB962C8B-B14F-4D97-AF65-F5344CB8AC3E}">
        <p14:creationId xmlns:p14="http://schemas.microsoft.com/office/powerpoint/2010/main" val="20746257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a:extLst>
              <a:ext uri="{FF2B5EF4-FFF2-40B4-BE49-F238E27FC236}">
                <a16:creationId xmlns:a16="http://schemas.microsoft.com/office/drawing/2014/main" xmlns="" id="{1CB10FF4-08AF-49DF-8E02-54216A0B12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828" y="1285895"/>
            <a:ext cx="9382537" cy="3784674"/>
          </a:xfrm>
          <a:prstGeom prst="rect">
            <a:avLst/>
          </a:prstGeom>
        </p:spPr>
      </p:pic>
    </p:spTree>
    <p:extLst>
      <p:ext uri="{BB962C8B-B14F-4D97-AF65-F5344CB8AC3E}">
        <p14:creationId xmlns:p14="http://schemas.microsoft.com/office/powerpoint/2010/main" val="31098429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az 2">
            <a:extLst>
              <a:ext uri="{FF2B5EF4-FFF2-40B4-BE49-F238E27FC236}">
                <a16:creationId xmlns:a16="http://schemas.microsoft.com/office/drawing/2014/main" xmlns="" id="{EC8CFCB2-D8BC-4834-A79A-FA50696CA11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0592" y="1088463"/>
            <a:ext cx="8885924" cy="4595689"/>
          </a:xfrm>
          <a:prstGeom prst="rect">
            <a:avLst/>
          </a:prstGeom>
        </p:spPr>
      </p:pic>
    </p:spTree>
    <p:extLst>
      <p:ext uri="{BB962C8B-B14F-4D97-AF65-F5344CB8AC3E}">
        <p14:creationId xmlns:p14="http://schemas.microsoft.com/office/powerpoint/2010/main" val="4170662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BA722D96-B01F-4976-9598-C3B5D7E686A1}"/>
              </a:ext>
            </a:extLst>
          </p:cNvPr>
          <p:cNvSpPr>
            <a:spLocks noGrp="1"/>
          </p:cNvSpPr>
          <p:nvPr>
            <p:ph type="title"/>
          </p:nvPr>
        </p:nvSpPr>
        <p:spPr/>
        <p:txBody>
          <a:bodyPr>
            <a:normAutofit fontScale="90000"/>
          </a:bodyPr>
          <a:lstStyle/>
          <a:p>
            <a:pPr algn="ctr"/>
            <a:r>
              <a:rPr lang="pl-PL" dirty="0">
                <a:solidFill>
                  <a:schemeClr val="bg2">
                    <a:lumMod val="25000"/>
                  </a:schemeClr>
                </a:solidFill>
              </a:rPr>
              <a:t>Dom pomocy społecznej</a:t>
            </a:r>
            <a:br>
              <a:rPr lang="pl-PL" dirty="0">
                <a:solidFill>
                  <a:schemeClr val="bg2">
                    <a:lumMod val="25000"/>
                  </a:schemeClr>
                </a:solidFill>
              </a:rPr>
            </a:br>
            <a:r>
              <a:rPr lang="pl-PL" dirty="0">
                <a:solidFill>
                  <a:schemeClr val="bg2">
                    <a:lumMod val="25000"/>
                  </a:schemeClr>
                </a:solidFill>
              </a:rPr>
              <a:t>23 0194 zł</a:t>
            </a:r>
            <a:br>
              <a:rPr lang="pl-PL" dirty="0">
                <a:solidFill>
                  <a:schemeClr val="bg2">
                    <a:lumMod val="25000"/>
                  </a:schemeClr>
                </a:solidFill>
              </a:rPr>
            </a:br>
            <a:r>
              <a:rPr lang="pl-PL" dirty="0">
                <a:solidFill>
                  <a:schemeClr val="bg2">
                    <a:lumMod val="25000"/>
                  </a:schemeClr>
                </a:solidFill>
              </a:rPr>
              <a:t/>
            </a:r>
            <a:br>
              <a:rPr lang="pl-PL" dirty="0">
                <a:solidFill>
                  <a:schemeClr val="bg2">
                    <a:lumMod val="25000"/>
                  </a:schemeClr>
                </a:solidFill>
              </a:rPr>
            </a:br>
            <a:r>
              <a:rPr lang="pl-PL" dirty="0">
                <a:solidFill>
                  <a:schemeClr val="bg2">
                    <a:lumMod val="25000"/>
                  </a:schemeClr>
                </a:solidFill>
              </a:rPr>
              <a:t/>
            </a:r>
            <a:br>
              <a:rPr lang="pl-PL" dirty="0">
                <a:solidFill>
                  <a:schemeClr val="bg2">
                    <a:lumMod val="25000"/>
                  </a:schemeClr>
                </a:solidFill>
              </a:rPr>
            </a:br>
            <a:r>
              <a:rPr lang="pl-PL" dirty="0">
                <a:solidFill>
                  <a:schemeClr val="bg2">
                    <a:lumMod val="25000"/>
                  </a:schemeClr>
                </a:solidFill>
              </a:rPr>
              <a:t>W 2018 roku w Domach Pomocy Społecznej przebywało 12 mieszkańców Gminy Nieporęt</a:t>
            </a:r>
          </a:p>
        </p:txBody>
      </p:sp>
    </p:spTree>
    <p:extLst>
      <p:ext uri="{BB962C8B-B14F-4D97-AF65-F5344CB8AC3E}">
        <p14:creationId xmlns:p14="http://schemas.microsoft.com/office/powerpoint/2010/main" val="37619500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8F51D6EC-E018-4B4F-8F49-D15C18A38B83}"/>
              </a:ext>
            </a:extLst>
          </p:cNvPr>
          <p:cNvSpPr>
            <a:spLocks noGrp="1"/>
          </p:cNvSpPr>
          <p:nvPr>
            <p:ph type="title"/>
          </p:nvPr>
        </p:nvSpPr>
        <p:spPr/>
        <p:txBody>
          <a:bodyPr/>
          <a:lstStyle/>
          <a:p>
            <a:pPr algn="ctr"/>
            <a:r>
              <a:rPr lang="pl-PL" dirty="0">
                <a:solidFill>
                  <a:schemeClr val="bg2">
                    <a:lumMod val="25000"/>
                  </a:schemeClr>
                </a:solidFill>
              </a:rPr>
              <a:t>Świadczenia rodzinne 2 849 880, 03 zł</a:t>
            </a:r>
          </a:p>
        </p:txBody>
      </p:sp>
      <p:sp>
        <p:nvSpPr>
          <p:cNvPr id="3" name="pole tekstowe 2">
            <a:extLst>
              <a:ext uri="{FF2B5EF4-FFF2-40B4-BE49-F238E27FC236}">
                <a16:creationId xmlns:a16="http://schemas.microsoft.com/office/drawing/2014/main" xmlns="" id="{65B205A8-FFFD-471A-AECB-19CB7FBDFB94}"/>
              </a:ext>
            </a:extLst>
          </p:cNvPr>
          <p:cNvSpPr txBox="1"/>
          <p:nvPr/>
        </p:nvSpPr>
        <p:spPr>
          <a:xfrm>
            <a:off x="835378" y="1659467"/>
            <a:ext cx="9121422" cy="4154984"/>
          </a:xfrm>
          <a:prstGeom prst="rect">
            <a:avLst/>
          </a:prstGeom>
          <a:noFill/>
        </p:spPr>
        <p:txBody>
          <a:bodyPr wrap="square" rtlCol="0">
            <a:spAutoFit/>
          </a:bodyPr>
          <a:lstStyle/>
          <a:p>
            <a:r>
              <a:rPr lang="pl-PL" sz="2400" dirty="0"/>
              <a:t>W 2018 r. ze świadczeń rodzinnych korzystało  418 rodzin. W 2018 r. wydatkowano na świadczenia rodzinne  kwotę                </a:t>
            </a:r>
            <a:r>
              <a:rPr lang="pl-PL" sz="2400" b="1" dirty="0"/>
              <a:t>2 501 159,50 zł </a:t>
            </a:r>
            <a:r>
              <a:rPr lang="pl-PL" sz="2400" dirty="0"/>
              <a:t> w tym </a:t>
            </a:r>
            <a:r>
              <a:rPr lang="pl-PL" sz="2400" b="1" dirty="0"/>
              <a:t> 51 443,50 zł</a:t>
            </a:r>
            <a:r>
              <a:rPr lang="pl-PL" sz="2400" dirty="0"/>
              <a:t> to kwota wypłat zasiłków rodzinnych wg  zasady złotówka za złotówkę.</a:t>
            </a:r>
          </a:p>
          <a:p>
            <a:pPr marL="800100" lvl="1" indent="-342900">
              <a:buFont typeface="Arial" panose="020B0604020202020204" pitchFamily="34" charset="0"/>
              <a:buChar char="•"/>
            </a:pPr>
            <a:r>
              <a:rPr lang="pl-PL" sz="2400" i="1" dirty="0"/>
              <a:t>zasiłki rodzinne:</a:t>
            </a:r>
            <a:endParaRPr lang="pl-PL" sz="2400" dirty="0"/>
          </a:p>
          <a:p>
            <a:r>
              <a:rPr lang="pl-PL" sz="2400" dirty="0"/>
              <a:t>W 2018 r. przeciętnie miesięcznie wypłacono </a:t>
            </a:r>
            <a:r>
              <a:rPr lang="pl-PL" sz="2400" b="1" dirty="0"/>
              <a:t>426  </a:t>
            </a:r>
            <a:r>
              <a:rPr lang="pl-PL" sz="2400" dirty="0"/>
              <a:t>zasiłki rodzinne.</a:t>
            </a:r>
          </a:p>
          <a:p>
            <a:pPr marL="800100" lvl="1" indent="-342900">
              <a:buFont typeface="Arial" panose="020B0604020202020204" pitchFamily="34" charset="0"/>
              <a:buChar char="•"/>
            </a:pPr>
            <a:r>
              <a:rPr lang="pl-PL" sz="2400" i="1" dirty="0"/>
              <a:t>dodatki do zasiłku rodzinnego</a:t>
            </a:r>
            <a:endParaRPr lang="pl-PL" sz="2400" dirty="0"/>
          </a:p>
          <a:p>
            <a:r>
              <a:rPr lang="pl-PL" sz="2400" dirty="0"/>
              <a:t>Udział liczby osób korzystających z poszczególnych dodatków do zasiłku rodzinnego w ogólnej liczbie korzystających z dodatków przedstawia się następująco:</a:t>
            </a:r>
          </a:p>
        </p:txBody>
      </p:sp>
    </p:spTree>
    <p:extLst>
      <p:ext uri="{BB962C8B-B14F-4D97-AF65-F5344CB8AC3E}">
        <p14:creationId xmlns:p14="http://schemas.microsoft.com/office/powerpoint/2010/main" val="5079882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xmlns="" id="{7CFA94A2-C845-4E06-A3F1-9FC16A30FAAE}"/>
              </a:ext>
            </a:extLst>
          </p:cNvPr>
          <p:cNvSpPr txBox="1"/>
          <p:nvPr/>
        </p:nvSpPr>
        <p:spPr>
          <a:xfrm>
            <a:off x="361244" y="168540"/>
            <a:ext cx="10080978" cy="6689460"/>
          </a:xfrm>
          <a:prstGeom prst="rect">
            <a:avLst/>
          </a:prstGeom>
          <a:noFill/>
        </p:spPr>
        <p:txBody>
          <a:bodyPr wrap="square" rtlCol="0">
            <a:spAutoFit/>
          </a:bodyPr>
          <a:lstStyle/>
          <a:p>
            <a:pPr marL="285750" lvl="0" indent="-285750">
              <a:lnSpc>
                <a:spcPct val="150000"/>
              </a:lnSpc>
              <a:buFont typeface="Arial" panose="020B0604020202020204" pitchFamily="34" charset="0"/>
              <a:buChar char="•"/>
            </a:pPr>
            <a:r>
              <a:rPr lang="pl-PL" b="1" i="1" dirty="0"/>
              <a:t>Dodatków do zasiłku rodzinnego z tytułu samotnego wychowywania dziecka</a:t>
            </a:r>
            <a:r>
              <a:rPr lang="pl-PL" dirty="0"/>
              <a:t> w 2018 r. wypłacono przeciętnie miesięcznie na 20 osób.  Większość dodatków została wypłacona w związku ze śmiercią drugiego z rodziców.</a:t>
            </a:r>
          </a:p>
          <a:p>
            <a:pPr marL="285750" lvl="0" indent="-285750">
              <a:lnSpc>
                <a:spcPct val="150000"/>
              </a:lnSpc>
              <a:buFont typeface="Arial" panose="020B0604020202020204" pitchFamily="34" charset="0"/>
              <a:buChar char="•"/>
            </a:pPr>
            <a:r>
              <a:rPr lang="pl-PL" dirty="0"/>
              <a:t>Z </a:t>
            </a:r>
            <a:r>
              <a:rPr lang="pl-PL" b="1" i="1" dirty="0"/>
              <a:t>dodatku do zasiłku rodzinnego z tytułu wychowywania dziecka w rodzinie wielodzietnej</a:t>
            </a:r>
            <a:r>
              <a:rPr lang="pl-PL" b="1" dirty="0"/>
              <a:t> </a:t>
            </a:r>
            <a:r>
              <a:rPr lang="pl-PL" dirty="0"/>
              <a:t>skorzystało w 2018 r. przeciętnie miesięcznie 66 osobom.</a:t>
            </a:r>
          </a:p>
          <a:p>
            <a:pPr marL="285750" lvl="0" indent="-285750">
              <a:lnSpc>
                <a:spcPct val="150000"/>
              </a:lnSpc>
              <a:buFont typeface="Arial" panose="020B0604020202020204" pitchFamily="34" charset="0"/>
              <a:buChar char="•"/>
            </a:pPr>
            <a:r>
              <a:rPr lang="pl-PL" b="1" i="1" dirty="0"/>
              <a:t>Dodatków do zasiłku rodzinnego z tytułu podjęcia nauki poza miejscem zamieszkania</a:t>
            </a:r>
            <a:r>
              <a:rPr lang="pl-PL" dirty="0"/>
              <a:t> przyznano w 2018 r. przeciętnie miesięcznie  51 osobom</a:t>
            </a:r>
          </a:p>
          <a:p>
            <a:pPr marL="285750" lvl="0" indent="-285750">
              <a:lnSpc>
                <a:spcPct val="150000"/>
              </a:lnSpc>
              <a:buFont typeface="Arial" panose="020B0604020202020204" pitchFamily="34" charset="0"/>
              <a:buChar char="•"/>
            </a:pPr>
            <a:r>
              <a:rPr lang="pl-PL" b="1" i="1" dirty="0"/>
              <a:t>Dodatków do zasiłku rodzinnego z tytułu rozpoczęcia roku szkolnego</a:t>
            </a:r>
            <a:r>
              <a:rPr lang="pl-PL" dirty="0"/>
              <a:t> przyznano w 2018r.  - 270  osobom,</a:t>
            </a:r>
          </a:p>
          <a:p>
            <a:pPr marL="285750" lvl="0" indent="-285750">
              <a:lnSpc>
                <a:spcPct val="150000"/>
              </a:lnSpc>
              <a:buFont typeface="Arial" panose="020B0604020202020204" pitchFamily="34" charset="0"/>
              <a:buChar char="•"/>
            </a:pPr>
            <a:r>
              <a:rPr lang="pl-PL" b="1" i="1" dirty="0"/>
              <a:t>Dodatków do zasiłku rodzinnego z tytułu kształcenia i rehabilitacji dziecka niepełnosprawnego </a:t>
            </a:r>
            <a:r>
              <a:rPr lang="pl-PL" dirty="0"/>
              <a:t>wypłacono w 2018 r. przeciętnie miesięcznie  26, z czego 8 na dziecko do ukończenia 5 roku życia oraz  18  na dzieci powyżej 5 roku życia.  </a:t>
            </a:r>
          </a:p>
          <a:p>
            <a:pPr marL="285750" lvl="0" indent="-285750">
              <a:lnSpc>
                <a:spcPct val="150000"/>
              </a:lnSpc>
              <a:buFont typeface="Arial" panose="020B0604020202020204" pitchFamily="34" charset="0"/>
              <a:buChar char="•"/>
            </a:pPr>
            <a:r>
              <a:rPr lang="pl-PL" b="1" i="1" dirty="0"/>
              <a:t>Dodatków do zasiłku rodzinnego z tytułu opieki nad dzieckiem w okresie korzystania z urlopu wychowawczego</a:t>
            </a:r>
            <a:r>
              <a:rPr lang="pl-PL" dirty="0"/>
              <a:t> przyznano w 2018r. roku przeciętnie miesięcznie 16.  </a:t>
            </a:r>
          </a:p>
          <a:p>
            <a:pPr marL="285750" lvl="0" indent="-285750">
              <a:lnSpc>
                <a:spcPct val="150000"/>
              </a:lnSpc>
              <a:buFont typeface="Arial" panose="020B0604020202020204" pitchFamily="34" charset="0"/>
              <a:buChar char="•"/>
            </a:pPr>
            <a:r>
              <a:rPr lang="pl-PL" b="1" i="1" dirty="0"/>
              <a:t>Dodatków do zasiłku rodzinnego z tytułu urodzenia dziecka</a:t>
            </a:r>
            <a:r>
              <a:rPr lang="pl-PL" dirty="0"/>
              <a:t> w 2018 r. przyznano 26 świadczenia.</a:t>
            </a:r>
          </a:p>
        </p:txBody>
      </p:sp>
    </p:spTree>
    <p:extLst>
      <p:ext uri="{BB962C8B-B14F-4D97-AF65-F5344CB8AC3E}">
        <p14:creationId xmlns:p14="http://schemas.microsoft.com/office/powerpoint/2010/main" val="3620816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263C27A-A2FD-490A-84BB-BB0B8F8ABA27}"/>
              </a:ext>
            </a:extLst>
          </p:cNvPr>
          <p:cNvSpPr>
            <a:spLocks noGrp="1"/>
          </p:cNvSpPr>
          <p:nvPr>
            <p:ph type="title"/>
          </p:nvPr>
        </p:nvSpPr>
        <p:spPr/>
        <p:txBody>
          <a:bodyPr/>
          <a:lstStyle/>
          <a:p>
            <a:r>
              <a:rPr lang="pl-PL" dirty="0">
                <a:solidFill>
                  <a:schemeClr val="bg2">
                    <a:lumMod val="25000"/>
                  </a:schemeClr>
                </a:solidFill>
              </a:rPr>
              <a:t>Zestawienie udzielonych zasiłków</a:t>
            </a:r>
          </a:p>
        </p:txBody>
      </p:sp>
      <p:pic>
        <p:nvPicPr>
          <p:cNvPr id="4" name="Obraz 3">
            <a:extLst>
              <a:ext uri="{FF2B5EF4-FFF2-40B4-BE49-F238E27FC236}">
                <a16:creationId xmlns:a16="http://schemas.microsoft.com/office/drawing/2014/main" xmlns="" id="{F2041766-F3FF-447E-B64C-F9AFB00947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7334" y="1816365"/>
            <a:ext cx="7691671" cy="1447696"/>
          </a:xfrm>
          <a:prstGeom prst="rect">
            <a:avLst/>
          </a:prstGeom>
        </p:spPr>
      </p:pic>
      <p:pic>
        <p:nvPicPr>
          <p:cNvPr id="8" name="Obraz 7">
            <a:extLst>
              <a:ext uri="{FF2B5EF4-FFF2-40B4-BE49-F238E27FC236}">
                <a16:creationId xmlns:a16="http://schemas.microsoft.com/office/drawing/2014/main" xmlns="" id="{95C04159-244E-4E56-B644-F27E8EFC80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7333" y="3694429"/>
            <a:ext cx="7691671" cy="1907717"/>
          </a:xfrm>
          <a:prstGeom prst="rect">
            <a:avLst/>
          </a:prstGeom>
        </p:spPr>
      </p:pic>
    </p:spTree>
    <p:extLst>
      <p:ext uri="{BB962C8B-B14F-4D97-AF65-F5344CB8AC3E}">
        <p14:creationId xmlns:p14="http://schemas.microsoft.com/office/powerpoint/2010/main" val="23224285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az 3">
            <a:extLst>
              <a:ext uri="{FF2B5EF4-FFF2-40B4-BE49-F238E27FC236}">
                <a16:creationId xmlns:a16="http://schemas.microsoft.com/office/drawing/2014/main" xmlns="" id="{91E3C5D5-571D-4ABF-8C14-CA344A76C8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9951" y="651193"/>
            <a:ext cx="8092083" cy="3261050"/>
          </a:xfrm>
          <a:prstGeom prst="rect">
            <a:avLst/>
          </a:prstGeom>
        </p:spPr>
      </p:pic>
    </p:spTree>
    <p:extLst>
      <p:ext uri="{BB962C8B-B14F-4D97-AF65-F5344CB8AC3E}">
        <p14:creationId xmlns:p14="http://schemas.microsoft.com/office/powerpoint/2010/main" val="3154549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798E6E0-0AF2-4880-8526-5B997CDE1245}"/>
              </a:ext>
            </a:extLst>
          </p:cNvPr>
          <p:cNvSpPr>
            <a:spLocks noGrp="1"/>
          </p:cNvSpPr>
          <p:nvPr>
            <p:ph type="title"/>
          </p:nvPr>
        </p:nvSpPr>
        <p:spPr/>
        <p:txBody>
          <a:bodyPr/>
          <a:lstStyle/>
          <a:p>
            <a:pPr algn="ctr"/>
            <a:r>
              <a:rPr lang="pl-PL" dirty="0">
                <a:solidFill>
                  <a:schemeClr val="bg2">
                    <a:lumMod val="25000"/>
                  </a:schemeClr>
                </a:solidFill>
              </a:rPr>
              <a:t>Pomoc w zakresie dożywiania</a:t>
            </a:r>
            <a:br>
              <a:rPr lang="pl-PL" dirty="0">
                <a:solidFill>
                  <a:schemeClr val="bg2">
                    <a:lumMod val="25000"/>
                  </a:schemeClr>
                </a:solidFill>
              </a:rPr>
            </a:br>
            <a:r>
              <a:rPr lang="pl-PL" dirty="0">
                <a:solidFill>
                  <a:schemeClr val="bg2">
                    <a:lumMod val="25000"/>
                  </a:schemeClr>
                </a:solidFill>
              </a:rPr>
              <a:t>190 714, 24 zł</a:t>
            </a:r>
          </a:p>
        </p:txBody>
      </p:sp>
    </p:spTree>
    <p:extLst>
      <p:ext uri="{BB962C8B-B14F-4D97-AF65-F5344CB8AC3E}">
        <p14:creationId xmlns:p14="http://schemas.microsoft.com/office/powerpoint/2010/main" val="578975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A43022FC-5626-47BD-AE48-DC94B11A8616}"/>
              </a:ext>
            </a:extLst>
          </p:cNvPr>
          <p:cNvSpPr>
            <a:spLocks noGrp="1"/>
          </p:cNvSpPr>
          <p:nvPr>
            <p:ph type="title"/>
          </p:nvPr>
        </p:nvSpPr>
        <p:spPr/>
        <p:txBody>
          <a:bodyPr>
            <a:normAutofit fontScale="90000"/>
          </a:bodyPr>
          <a:lstStyle/>
          <a:p>
            <a:r>
              <a:rPr lang="pl-PL" dirty="0">
                <a:solidFill>
                  <a:schemeClr val="bg2">
                    <a:lumMod val="25000"/>
                  </a:schemeClr>
                </a:solidFill>
              </a:rPr>
              <a:t>Interwencja kryzysowa</a:t>
            </a:r>
            <a:br>
              <a:rPr lang="pl-PL" dirty="0">
                <a:solidFill>
                  <a:schemeClr val="bg2">
                    <a:lumMod val="25000"/>
                  </a:schemeClr>
                </a:solidFill>
              </a:rPr>
            </a:br>
            <a:r>
              <a:rPr lang="pl-PL" dirty="0">
                <a:solidFill>
                  <a:schemeClr val="bg2">
                    <a:lumMod val="25000"/>
                  </a:schemeClr>
                </a:solidFill>
              </a:rPr>
              <a:t/>
            </a:r>
            <a:br>
              <a:rPr lang="pl-PL" dirty="0">
                <a:solidFill>
                  <a:schemeClr val="bg2">
                    <a:lumMod val="25000"/>
                  </a:schemeClr>
                </a:solidFill>
              </a:rPr>
            </a:br>
            <a:r>
              <a:rPr lang="pl-PL" sz="2700" dirty="0">
                <a:solidFill>
                  <a:schemeClr val="bg2">
                    <a:lumMod val="25000"/>
                  </a:schemeClr>
                </a:solidFill>
              </a:rPr>
              <a:t>Stanowi zespół interdyscyplinarnych działań podejmowanych na rzecz osób </a:t>
            </a:r>
            <a:br>
              <a:rPr lang="pl-PL" sz="2700" dirty="0">
                <a:solidFill>
                  <a:schemeClr val="bg2">
                    <a:lumMod val="25000"/>
                  </a:schemeClr>
                </a:solidFill>
              </a:rPr>
            </a:br>
            <a:r>
              <a:rPr lang="pl-PL" sz="2700" dirty="0">
                <a:solidFill>
                  <a:schemeClr val="bg2">
                    <a:lumMod val="25000"/>
                  </a:schemeClr>
                </a:solidFill>
              </a:rPr>
              <a:t>i rodzin, będących w stanie kryzysu. Celem podejmowanych działań jest uzyskanie równowagi psychicznej u osób w stanie kryzysu i nauczenie ich radzenia sobie samodzielnie w rozwiązywaniu problemu będącego powodem zaistniałego kryzysu.</a:t>
            </a:r>
            <a:br>
              <a:rPr lang="pl-PL" sz="2700" dirty="0">
                <a:solidFill>
                  <a:schemeClr val="bg2">
                    <a:lumMod val="25000"/>
                  </a:schemeClr>
                </a:solidFill>
              </a:rPr>
            </a:br>
            <a:r>
              <a:rPr lang="pl-PL" sz="2700" dirty="0">
                <a:solidFill>
                  <a:schemeClr val="bg2">
                    <a:lumMod val="25000"/>
                  </a:schemeClr>
                </a:solidFill>
              </a:rPr>
              <a:t/>
            </a:r>
            <a:br>
              <a:rPr lang="pl-PL" sz="2700" dirty="0">
                <a:solidFill>
                  <a:schemeClr val="bg2">
                    <a:lumMod val="25000"/>
                  </a:schemeClr>
                </a:solidFill>
              </a:rPr>
            </a:br>
            <a:r>
              <a:rPr lang="pl-PL" sz="2700" b="1" dirty="0">
                <a:solidFill>
                  <a:schemeClr val="bg2">
                    <a:lumMod val="25000"/>
                  </a:schemeClr>
                </a:solidFill>
              </a:rPr>
              <a:t>W 2018 roku w tej formie wsparcie otrzymały 2 osoby.</a:t>
            </a:r>
          </a:p>
        </p:txBody>
      </p:sp>
    </p:spTree>
    <p:extLst>
      <p:ext uri="{BB962C8B-B14F-4D97-AF65-F5344CB8AC3E}">
        <p14:creationId xmlns:p14="http://schemas.microsoft.com/office/powerpoint/2010/main" val="1819105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F5C49E8A-A216-4266-90EF-4B8D1FBCA585}"/>
              </a:ext>
            </a:extLst>
          </p:cNvPr>
          <p:cNvSpPr>
            <a:spLocks noGrp="1"/>
          </p:cNvSpPr>
          <p:nvPr>
            <p:ph type="title"/>
          </p:nvPr>
        </p:nvSpPr>
        <p:spPr/>
        <p:txBody>
          <a:bodyPr>
            <a:normAutofit fontScale="90000"/>
          </a:bodyPr>
          <a:lstStyle/>
          <a:p>
            <a:r>
              <a:rPr lang="pl-PL" dirty="0">
                <a:solidFill>
                  <a:schemeClr val="bg2">
                    <a:lumMod val="25000"/>
                  </a:schemeClr>
                </a:solidFill>
              </a:rPr>
              <a:t>Praca socjalna</a:t>
            </a:r>
            <a:br>
              <a:rPr lang="pl-PL" dirty="0">
                <a:solidFill>
                  <a:schemeClr val="bg2">
                    <a:lumMod val="25000"/>
                  </a:schemeClr>
                </a:solidFill>
              </a:rPr>
            </a:br>
            <a:r>
              <a:rPr lang="pl-PL" dirty="0">
                <a:solidFill>
                  <a:schemeClr val="bg2">
                    <a:lumMod val="25000"/>
                  </a:schemeClr>
                </a:solidFill>
              </a:rPr>
              <a:t/>
            </a:r>
            <a:br>
              <a:rPr lang="pl-PL" dirty="0">
                <a:solidFill>
                  <a:schemeClr val="bg2">
                    <a:lumMod val="25000"/>
                  </a:schemeClr>
                </a:solidFill>
              </a:rPr>
            </a:br>
            <a:r>
              <a:rPr lang="pl-PL" sz="2700" b="1" dirty="0">
                <a:solidFill>
                  <a:schemeClr val="bg2">
                    <a:lumMod val="25000"/>
                  </a:schemeClr>
                </a:solidFill>
              </a:rPr>
              <a:t>Jest to działalność zawodowa, mająca na celu pomoc osobom</a:t>
            </a:r>
            <a:br>
              <a:rPr lang="pl-PL" sz="2700" b="1" dirty="0">
                <a:solidFill>
                  <a:schemeClr val="bg2">
                    <a:lumMod val="25000"/>
                  </a:schemeClr>
                </a:solidFill>
              </a:rPr>
            </a:br>
            <a:r>
              <a:rPr lang="pl-PL" sz="2700" b="1" dirty="0">
                <a:solidFill>
                  <a:schemeClr val="bg2">
                    <a:lumMod val="25000"/>
                  </a:schemeClr>
                </a:solidFill>
              </a:rPr>
              <a:t> i rodzinom we wzmacnianiu lub odzyskiwaniu zdolności do funkcjonowania w społeczeństwie.</a:t>
            </a:r>
            <a:br>
              <a:rPr lang="pl-PL" sz="2700" b="1" dirty="0">
                <a:solidFill>
                  <a:schemeClr val="bg2">
                    <a:lumMod val="25000"/>
                  </a:schemeClr>
                </a:solidFill>
              </a:rPr>
            </a:br>
            <a:r>
              <a:rPr lang="pl-PL" sz="2700" b="1" dirty="0">
                <a:solidFill>
                  <a:schemeClr val="bg2">
                    <a:lumMod val="25000"/>
                  </a:schemeClr>
                </a:solidFill>
              </a:rPr>
              <a:t/>
            </a:r>
            <a:br>
              <a:rPr lang="pl-PL" sz="2700" b="1" dirty="0">
                <a:solidFill>
                  <a:schemeClr val="bg2">
                    <a:lumMod val="25000"/>
                  </a:schemeClr>
                </a:solidFill>
              </a:rPr>
            </a:br>
            <a:r>
              <a:rPr lang="pl-PL" sz="2700" dirty="0">
                <a:solidFill>
                  <a:schemeClr val="bg2">
                    <a:lumMod val="25000"/>
                  </a:schemeClr>
                </a:solidFill>
              </a:rPr>
              <a:t>W 2018 roku, tego typu świadczeniami objęto </a:t>
            </a:r>
            <a:r>
              <a:rPr lang="pl-PL" sz="2700" b="1" dirty="0">
                <a:solidFill>
                  <a:schemeClr val="bg2">
                    <a:lumMod val="25000"/>
                  </a:schemeClr>
                </a:solidFill>
              </a:rPr>
              <a:t>617 osób.</a:t>
            </a:r>
            <a:endParaRPr lang="pl-PL" sz="2700" dirty="0">
              <a:solidFill>
                <a:schemeClr val="bg2">
                  <a:lumMod val="25000"/>
                </a:schemeClr>
              </a:solidFill>
            </a:endParaRPr>
          </a:p>
        </p:txBody>
      </p:sp>
    </p:spTree>
    <p:extLst>
      <p:ext uri="{BB962C8B-B14F-4D97-AF65-F5344CB8AC3E}">
        <p14:creationId xmlns:p14="http://schemas.microsoft.com/office/powerpoint/2010/main" val="694089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CA46D5C8-B675-4B93-B514-EACB517AAB02}"/>
              </a:ext>
            </a:extLst>
          </p:cNvPr>
          <p:cNvSpPr>
            <a:spLocks noGrp="1"/>
          </p:cNvSpPr>
          <p:nvPr>
            <p:ph type="title"/>
          </p:nvPr>
        </p:nvSpPr>
        <p:spPr/>
        <p:txBody>
          <a:bodyPr>
            <a:normAutofit fontScale="90000"/>
          </a:bodyPr>
          <a:lstStyle/>
          <a:p>
            <a:r>
              <a:rPr lang="pl-PL" dirty="0">
                <a:solidFill>
                  <a:schemeClr val="bg2">
                    <a:lumMod val="25000"/>
                  </a:schemeClr>
                </a:solidFill>
              </a:rPr>
              <a:t>Usługi opiekuńcze i specjalistyczne usługi opiekuńcze</a:t>
            </a:r>
            <a:r>
              <a:rPr lang="pl-PL" dirty="0"/>
              <a:t/>
            </a:r>
            <a:br>
              <a:rPr lang="pl-PL" dirty="0"/>
            </a:br>
            <a:r>
              <a:rPr lang="pl-PL" dirty="0"/>
              <a:t/>
            </a:r>
            <a:br>
              <a:rPr lang="pl-PL" dirty="0"/>
            </a:br>
            <a:r>
              <a:rPr lang="pl-PL" dirty="0">
                <a:solidFill>
                  <a:schemeClr val="bg2">
                    <a:lumMod val="25000"/>
                  </a:schemeClr>
                </a:solidFill>
              </a:rPr>
              <a:t/>
            </a:r>
            <a:br>
              <a:rPr lang="pl-PL" dirty="0">
                <a:solidFill>
                  <a:schemeClr val="bg2">
                    <a:lumMod val="25000"/>
                  </a:schemeClr>
                </a:solidFill>
              </a:rPr>
            </a:br>
            <a:r>
              <a:rPr lang="pl-PL" sz="2700" dirty="0">
                <a:solidFill>
                  <a:schemeClr val="bg2">
                    <a:lumMod val="25000"/>
                  </a:schemeClr>
                </a:solidFill>
              </a:rPr>
              <a:t>W 2018 roku Gminny Ośrodek Pomocy Społecznej w Nieporęcie na realizację zadań związanych z usługami opiekuńczymi przeznaczył kwotę </a:t>
            </a:r>
            <a:r>
              <a:rPr lang="pl-PL" sz="2700" b="1" dirty="0">
                <a:solidFill>
                  <a:schemeClr val="bg2">
                    <a:lumMod val="25000"/>
                  </a:schemeClr>
                </a:solidFill>
              </a:rPr>
              <a:t>208 900,00 zł.</a:t>
            </a:r>
            <a:r>
              <a:rPr lang="pl-PL" sz="2700" dirty="0">
                <a:solidFill>
                  <a:schemeClr val="bg2">
                    <a:lumMod val="25000"/>
                  </a:schemeClr>
                </a:solidFill>
              </a:rPr>
              <a:t>, a na realizację specjalistycznych usług opiekuńczych dla osób z zaburzeniami psychicznymi  na kwotę </a:t>
            </a:r>
            <a:r>
              <a:rPr lang="pl-PL" sz="2700" b="1" dirty="0">
                <a:solidFill>
                  <a:schemeClr val="bg2">
                    <a:lumMod val="25000"/>
                  </a:schemeClr>
                </a:solidFill>
              </a:rPr>
              <a:t>9 240,00 zł.</a:t>
            </a:r>
            <a:r>
              <a:rPr lang="pl-PL" sz="2700" dirty="0">
                <a:solidFill>
                  <a:schemeClr val="bg2">
                    <a:lumMod val="25000"/>
                  </a:schemeClr>
                </a:solidFill>
              </a:rPr>
              <a:t/>
            </a:r>
            <a:br>
              <a:rPr lang="pl-PL" sz="2700" dirty="0">
                <a:solidFill>
                  <a:schemeClr val="bg2">
                    <a:lumMod val="25000"/>
                  </a:schemeClr>
                </a:solidFill>
              </a:rPr>
            </a:br>
            <a:r>
              <a:rPr lang="pl-PL" sz="2700" dirty="0">
                <a:solidFill>
                  <a:schemeClr val="bg2">
                    <a:lumMod val="25000"/>
                  </a:schemeClr>
                </a:solidFill>
              </a:rPr>
              <a:t/>
            </a:r>
            <a:br>
              <a:rPr lang="pl-PL" sz="2700" dirty="0">
                <a:solidFill>
                  <a:schemeClr val="bg2">
                    <a:lumMod val="25000"/>
                  </a:schemeClr>
                </a:solidFill>
              </a:rPr>
            </a:br>
            <a:r>
              <a:rPr lang="pl-PL" sz="2700" dirty="0">
                <a:solidFill>
                  <a:schemeClr val="bg2">
                    <a:lumMod val="25000"/>
                  </a:schemeClr>
                </a:solidFill>
              </a:rPr>
              <a:t>Usługami opiekuńczymi objęto 24 osoby, mieszkańców Gminy Nieporęt, w tym 1 osobę specjalistycznymi usługami opiekuńczymi.</a:t>
            </a:r>
            <a:r>
              <a:rPr lang="pl-PL" dirty="0">
                <a:solidFill>
                  <a:schemeClr val="bg2">
                    <a:lumMod val="25000"/>
                  </a:schemeClr>
                </a:solidFill>
              </a:rPr>
              <a:t/>
            </a:r>
            <a:br>
              <a:rPr lang="pl-PL" dirty="0">
                <a:solidFill>
                  <a:schemeClr val="bg2">
                    <a:lumMod val="25000"/>
                  </a:schemeClr>
                </a:solidFill>
              </a:rPr>
            </a:br>
            <a:endParaRPr lang="pl-PL" dirty="0">
              <a:solidFill>
                <a:schemeClr val="bg2">
                  <a:lumMod val="25000"/>
                </a:schemeClr>
              </a:solidFill>
            </a:endParaRPr>
          </a:p>
        </p:txBody>
      </p:sp>
    </p:spTree>
    <p:extLst>
      <p:ext uri="{BB962C8B-B14F-4D97-AF65-F5344CB8AC3E}">
        <p14:creationId xmlns:p14="http://schemas.microsoft.com/office/powerpoint/2010/main" val="2344433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BB35FADA-0B22-4AD2-A23F-C4C49F1329E2}"/>
              </a:ext>
            </a:extLst>
          </p:cNvPr>
          <p:cNvSpPr>
            <a:spLocks noGrp="1"/>
          </p:cNvSpPr>
          <p:nvPr>
            <p:ph type="title"/>
          </p:nvPr>
        </p:nvSpPr>
        <p:spPr/>
        <p:txBody>
          <a:bodyPr>
            <a:normAutofit fontScale="90000"/>
          </a:bodyPr>
          <a:lstStyle/>
          <a:p>
            <a:r>
              <a:rPr lang="pl-PL" sz="2700" dirty="0">
                <a:solidFill>
                  <a:schemeClr val="bg2">
                    <a:lumMod val="25000"/>
                  </a:schemeClr>
                </a:solidFill>
              </a:rPr>
              <a:t>GOPS realizował również 2 usługi specjalistyczne dla osób z zaburzeniami psychicznymi, jest to zadanie w całości finansowane przez budżet państwa.</a:t>
            </a:r>
            <a:br>
              <a:rPr lang="pl-PL" sz="2700" dirty="0">
                <a:solidFill>
                  <a:schemeClr val="bg2">
                    <a:lumMod val="25000"/>
                  </a:schemeClr>
                </a:solidFill>
              </a:rPr>
            </a:br>
            <a:r>
              <a:rPr lang="pl-PL" sz="2700" dirty="0">
                <a:solidFill>
                  <a:schemeClr val="bg2">
                    <a:lumMod val="25000"/>
                  </a:schemeClr>
                </a:solidFill>
              </a:rPr>
              <a:t>Osoby realizujące usługi opiekuńcze zatrudniane są przez Ośrodek na umowę zlecenie. Należy zwrócić uwagę, że osób zainteresowanych tą formą pomocy jest coraz więcej.</a:t>
            </a:r>
            <a:r>
              <a:rPr lang="pl-PL" dirty="0"/>
              <a:t/>
            </a:r>
            <a:br>
              <a:rPr lang="pl-PL" dirty="0"/>
            </a:br>
            <a:endParaRPr lang="pl-PL" dirty="0"/>
          </a:p>
        </p:txBody>
      </p:sp>
      <p:pic>
        <p:nvPicPr>
          <p:cNvPr id="4" name="Obraz 3">
            <a:extLst>
              <a:ext uri="{FF2B5EF4-FFF2-40B4-BE49-F238E27FC236}">
                <a16:creationId xmlns:a16="http://schemas.microsoft.com/office/drawing/2014/main" xmlns="" id="{6AB21948-9C6F-4F9C-9174-DBEC440400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7022" y="4444465"/>
            <a:ext cx="8596667" cy="1803935"/>
          </a:xfrm>
          <a:prstGeom prst="rect">
            <a:avLst/>
          </a:prstGeom>
        </p:spPr>
      </p:pic>
      <p:sp>
        <p:nvSpPr>
          <p:cNvPr id="5" name="pole tekstowe 4">
            <a:extLst>
              <a:ext uri="{FF2B5EF4-FFF2-40B4-BE49-F238E27FC236}">
                <a16:creationId xmlns:a16="http://schemas.microsoft.com/office/drawing/2014/main" xmlns="" id="{B17E1D19-0E18-445D-8ADE-9D7E6FFFEE4D}"/>
              </a:ext>
            </a:extLst>
          </p:cNvPr>
          <p:cNvSpPr txBox="1"/>
          <p:nvPr/>
        </p:nvSpPr>
        <p:spPr>
          <a:xfrm>
            <a:off x="677333" y="3657600"/>
            <a:ext cx="8015254" cy="369332"/>
          </a:xfrm>
          <a:prstGeom prst="rect">
            <a:avLst/>
          </a:prstGeom>
          <a:noFill/>
        </p:spPr>
        <p:txBody>
          <a:bodyPr wrap="square" rtlCol="0">
            <a:spAutoFit/>
          </a:bodyPr>
          <a:lstStyle/>
          <a:p>
            <a:r>
              <a:rPr lang="pl-PL" dirty="0"/>
              <a:t>Liczby przyznanych usług opiekuńczych prezentuje poniższa tabela</a:t>
            </a:r>
          </a:p>
        </p:txBody>
      </p:sp>
    </p:spTree>
    <p:extLst>
      <p:ext uri="{BB962C8B-B14F-4D97-AF65-F5344CB8AC3E}">
        <p14:creationId xmlns:p14="http://schemas.microsoft.com/office/powerpoint/2010/main" val="11488763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A3A69327-8B5A-435B-91AE-C771DE0C4875}"/>
              </a:ext>
            </a:extLst>
          </p:cNvPr>
          <p:cNvSpPr>
            <a:spLocks noGrp="1"/>
          </p:cNvSpPr>
          <p:nvPr>
            <p:ph type="title"/>
          </p:nvPr>
        </p:nvSpPr>
        <p:spPr>
          <a:xfrm>
            <a:off x="632178" y="214489"/>
            <a:ext cx="9685866" cy="1320800"/>
          </a:xfrm>
        </p:spPr>
        <p:txBody>
          <a:bodyPr>
            <a:normAutofit fontScale="90000"/>
          </a:bodyPr>
          <a:lstStyle/>
          <a:p>
            <a:r>
              <a:rPr lang="pl-PL" dirty="0">
                <a:solidFill>
                  <a:schemeClr val="bg2">
                    <a:lumMod val="25000"/>
                  </a:schemeClr>
                </a:solidFill>
              </a:rPr>
              <a:t>Zasiłek stały 266 315 zł</a:t>
            </a:r>
            <a:br>
              <a:rPr lang="pl-PL" dirty="0">
                <a:solidFill>
                  <a:schemeClr val="bg2">
                    <a:lumMod val="25000"/>
                  </a:schemeClr>
                </a:solidFill>
              </a:rPr>
            </a:br>
            <a:r>
              <a:rPr lang="pl-PL" dirty="0">
                <a:solidFill>
                  <a:schemeClr val="bg2">
                    <a:lumMod val="25000"/>
                  </a:schemeClr>
                </a:solidFill>
              </a:rPr>
              <a:t/>
            </a:r>
            <a:br>
              <a:rPr lang="pl-PL" dirty="0">
                <a:solidFill>
                  <a:schemeClr val="bg2">
                    <a:lumMod val="25000"/>
                  </a:schemeClr>
                </a:solidFill>
              </a:rPr>
            </a:br>
            <a:r>
              <a:rPr lang="pl-PL" sz="2700" dirty="0">
                <a:solidFill>
                  <a:schemeClr val="bg2">
                    <a:lumMod val="25000"/>
                  </a:schemeClr>
                </a:solidFill>
              </a:rPr>
              <a:t>Świadczenie obligatoryjne przyznawane pełnoletniej osobie samotnie gospodarującej, niezdolnej do pracy z powodu wieku lub całkowicie niezdolnej do pracy z powodu orzeczonej niepełnosprawności, jeżeli jej dochód jest niższy od kryterium dochodowego </a:t>
            </a:r>
            <a:r>
              <a:rPr lang="pl-PL" sz="2700" dirty="0" err="1">
                <a:solidFill>
                  <a:schemeClr val="bg2">
                    <a:lumMod val="25000"/>
                  </a:schemeClr>
                </a:solidFill>
              </a:rPr>
              <a:t>tj</a:t>
            </a:r>
            <a:r>
              <a:rPr lang="pl-PL" sz="2700" dirty="0">
                <a:solidFill>
                  <a:schemeClr val="bg2">
                    <a:lumMod val="25000"/>
                  </a:schemeClr>
                </a:solidFill>
              </a:rPr>
              <a:t> 701 zł.  W przypadku osoby w rodzinie zasiłek ustala się jako różnicę między kryterium dochodowym na osobę w rodzinie tj. 528 zł , a dochodem na osobę w rodzinie. Zasiłek stały nie przekracza kwoty 645  zł. w przypadku osoby samotnie gospodarującej, a w przypadku osoby w rodzinie kwota zasiłku nie przekracza kwoty 528 zł.  Do tej formy pomocy w 2018 roku zakwalifikowało się 49 osób. Ośrodek wypłacił 510 świadczeń na łączną kwotę 266 315 zł .</a:t>
            </a:r>
            <a:br>
              <a:rPr lang="pl-PL" sz="2700" dirty="0">
                <a:solidFill>
                  <a:schemeClr val="bg2">
                    <a:lumMod val="25000"/>
                  </a:schemeClr>
                </a:solidFill>
              </a:rPr>
            </a:br>
            <a:r>
              <a:rPr lang="pl-PL" sz="2700" dirty="0">
                <a:solidFill>
                  <a:schemeClr val="bg2">
                    <a:lumMod val="25000"/>
                  </a:schemeClr>
                </a:solidFill>
              </a:rPr>
              <a:t>Ośrodek odprowadza do Zakładu Ubezpieczeń Społecznych składkę na ubezpieczenie zdrowotne  w wysokości 9% wysokości zasiłku stałego.</a:t>
            </a:r>
          </a:p>
        </p:txBody>
      </p:sp>
    </p:spTree>
    <p:extLst>
      <p:ext uri="{BB962C8B-B14F-4D97-AF65-F5344CB8AC3E}">
        <p14:creationId xmlns:p14="http://schemas.microsoft.com/office/powerpoint/2010/main" val="624018736"/>
      </p:ext>
    </p:extLst>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1</TotalTime>
  <Words>824</Words>
  <Application>Microsoft Office PowerPoint</Application>
  <PresentationFormat>Niestandardowy</PresentationFormat>
  <Paragraphs>77</Paragraphs>
  <Slides>33</Slides>
  <Notes>0</Notes>
  <HiddenSlides>0</HiddenSlides>
  <MMClips>0</MMClips>
  <ScaleCrop>false</ScaleCrop>
  <HeadingPairs>
    <vt:vector size="4" baseType="variant">
      <vt:variant>
        <vt:lpstr>Motyw</vt:lpstr>
      </vt:variant>
      <vt:variant>
        <vt:i4>1</vt:i4>
      </vt:variant>
      <vt:variant>
        <vt:lpstr>Tytuły slajdów</vt:lpstr>
      </vt:variant>
      <vt:variant>
        <vt:i4>33</vt:i4>
      </vt:variant>
    </vt:vector>
  </HeadingPairs>
  <TitlesOfParts>
    <vt:vector size="34" baseType="lpstr">
      <vt:lpstr>Faseta</vt:lpstr>
      <vt:lpstr>Gminny Ośrodek Pomocy Społecznej w Nieporęcie</vt:lpstr>
      <vt:lpstr>Procentowa struktura wydatków, zadania własne gminy 3 087 187, 41 zł</vt:lpstr>
      <vt:lpstr>Dom pomocy społecznej 23 0194 zł   W 2018 roku w Domach Pomocy Społecznej przebywało 12 mieszkańców Gminy Nieporęt</vt:lpstr>
      <vt:lpstr>Pomoc w zakresie dożywiania 190 714, 24 zł</vt:lpstr>
      <vt:lpstr>Interwencja kryzysowa  Stanowi zespół interdyscyplinarnych działań podejmowanych na rzecz osób  i rodzin, będących w stanie kryzysu. Celem podejmowanych działań jest uzyskanie równowagi psychicznej u osób w stanie kryzysu i nauczenie ich radzenia sobie samodzielnie w rozwiązywaniu problemu będącego powodem zaistniałego kryzysu.  W 2018 roku w tej formie wsparcie otrzymały 2 osoby.</vt:lpstr>
      <vt:lpstr>Praca socjalna  Jest to działalność zawodowa, mająca na celu pomoc osobom  i rodzinom we wzmacnianiu lub odzyskiwaniu zdolności do funkcjonowania w społeczeństwie.  W 2018 roku, tego typu świadczeniami objęto 617 osób.</vt:lpstr>
      <vt:lpstr>Usługi opiekuńcze i specjalistyczne usługi opiekuńcze   W 2018 roku Gminny Ośrodek Pomocy Społecznej w Nieporęcie na realizację zadań związanych z usługami opiekuńczymi przeznaczył kwotę 208 900,00 zł., a na realizację specjalistycznych usług opiekuńczych dla osób z zaburzeniami psychicznymi  na kwotę 9 240,00 zł.  Usługami opiekuńczymi objęto 24 osoby, mieszkańców Gminy Nieporęt, w tym 1 osobę specjalistycznymi usługami opiekuńczymi. </vt:lpstr>
      <vt:lpstr>GOPS realizował również 2 usługi specjalistyczne dla osób z zaburzeniami psychicznymi, jest to zadanie w całości finansowane przez budżet państwa. Osoby realizujące usługi opiekuńcze zatrudniane są przez Ośrodek na umowę zlecenie. Należy zwrócić uwagę, że osób zainteresowanych tą formą pomocy jest coraz więcej. </vt:lpstr>
      <vt:lpstr>Zasiłek stały 266 315 zł  Świadczenie obligatoryjne przyznawane pełnoletniej osobie samotnie gospodarującej, niezdolnej do pracy z powodu wieku lub całkowicie niezdolnej do pracy z powodu orzeczonej niepełnosprawności, jeżeli jej dochód jest niższy od kryterium dochodowego tj 701 zł.  W przypadku osoby w rodzinie zasiłek ustala się jako różnicę między kryterium dochodowym na osobę w rodzinie tj. 528 zł , a dochodem na osobę w rodzinie. Zasiłek stały nie przekracza kwoty 645  zł. w przypadku osoby samotnie gospodarującej, a w przypadku osoby w rodzinie kwota zasiłku nie przekracza kwoty 528 zł.  Do tej formy pomocy w 2018 roku zakwalifikowało się 49 osób. Ośrodek wypłacił 510 świadczeń na łączną kwotę 266 315 zł . Ośrodek odprowadza do Zakładu Ubezpieczeń Społecznych składkę na ubezpieczenie zdrowotne  w wysokości 9% wysokości zasiłku stałego.</vt:lpstr>
      <vt:lpstr>Zasiłek okresowy 67 015 zł  Zasiłek okresowy przysługuje w szczególności ze względu na długotrwałą chorobę, niepełnosprawność, bezrobocie, możliwość utrzymania lub nabycia uprawnień do świadczeń z innych systemów zabezpieczenia społecznego osobie samotnie gospodarującej, której dochód jest niższy od kryterium dochodowego osoby samotnie gospodarującej tj 701 zł, rodzinie, której dochód jest niższy od kryterium dochodowego rodziny tj 528 zł na osobę.  W 2018 roku wymogi te spełniało 70 osób, ośrodek wypłacił 210  świadczeń  na łączną kwotę 67 015 zł. </vt:lpstr>
      <vt:lpstr>Zasiłek celowy 337 646 zł  Należą do świadczeń fakultatywnych i mogą lecz nie muszą być przyznane. Przyznawane są w ramach uznania administracyjnego po spełnieniu przez Klienta wymogu dochodu nie przekraczającego kryterium dochodowego oraz wystąpienia jednej z przesłanek wymienionej w art. 7 Ustawy, np.: ubóstwo, niepełnosprawność, bezrobocie itd. W 2018 roku Ośrodek wypłacił zasiłek celowy 544 osobom. </vt:lpstr>
      <vt:lpstr>Zdarzenia losowe 15 791 zł  Wypłacono dla 11 rodzin- świadczenie to może być przyznane na skutek poniesionych strat w wyniku zdarzenia losowego. Przyznawany jest on niezależnie od dochodu i może nie podlegać zwrotowi. Taka forma pomocy wpłacana jest jednorazowo.</vt:lpstr>
      <vt:lpstr>Sprawienie pogrzebowego 600 zł  W 2018 roku ośrodek sprawił 1 pogrzeb</vt:lpstr>
      <vt:lpstr>Prezentacja programu PowerPoint</vt:lpstr>
      <vt:lpstr>Dodatki mieszkaniowe 15 985, 93 zł</vt:lpstr>
      <vt:lpstr>Program przeciwdziałania przemocy rodzinie oraz ochrony ofiar w rodzinie 732,63 zł  </vt:lpstr>
      <vt:lpstr>Pomoc materialna o charakterze socjalnym dla uczniów zamieszkałych na terenie gminy Nieporęt  Stypendia  Zasiłek szkolny</vt:lpstr>
      <vt:lpstr>Wysokość zasiłku szkolnego nie może przekroczyć jednorazowo kwoty stanowiącej pięciokrotność kwoty zasiłku rodzinnego dla dzieci w wieku od 5 do 18 lat. Przepis art. 90e ustawy o systemie oświaty, regulujący kwestię zasiłków, nie przewiduje dolnej granicy świadczenia. Wysokość zasiłku będzie określał w decyzji każdorazowo organ przyznający, z uwzględnieniem uregulowań regulaminu. W okresie o stycznia 2018 do 31 grudnia 2018r na stypendia oraz zasiłki szkolne  wydatkowano łącznie kwotę  32 540,87zł  z tego  z dotacji celowej wydano:</vt:lpstr>
      <vt:lpstr>Kadra zawodowa w Gminnym Ośrodku Pomocy Społecznej w Nieporęcie   Do realizacji powyższych zadań oraz zadań zleconych, Ośrodek zatrudnia 18 pracowników etatowych. Wszyscy pracownicy merytoryczni posiadają wykształcenie wyższe. 7 pracowników ukończyło studia podyplomowe. Jedyny pracownik który posiada wykształcenie średnie- to pracownik gospodarczy. Wszyscy pracownicy podnoszą swoje kwalifikacje uczestnicząc w rożnego rodzaju szkoleniach i konferencjach. Do realizacji usług opiekuńczych, jakie świadczy Ośrodek w roku 2018, zatrudniono na umowę zlecenie 25 osób. Na umowę zlecenie zatrudnieni są także: informatyk, psycholog.  </vt:lpstr>
      <vt:lpstr>Zadania zlecone  13 827 397, 51 zł</vt:lpstr>
      <vt:lpstr>Świadczenia wychowawcze 9 938 143, 75 zł</vt:lpstr>
      <vt:lpstr>Dobry start 300+       694 650 zł</vt:lpstr>
      <vt:lpstr>Świadczenie Dobry Start nie przysługuje dziecku w przedszkolu — w tym dziecka, które rozpoczyna roczne przygotowanie przedszkolne (zerówkę) w szkole lub przedszkolu. Każdy uprawniony do otrzymania świadczenia  w ramach programu „dobry start” otrzyma 300 zł.  Jedynie w przypadku gdy dziecko, zgodnie z orzeczeniem sądu, jest pod opieką naprzemienną obydwojga rodziców rozwiedzionych, żyjących w separacji lub żyjących w rozłączeniu sprawowaną w porównywalnych i powtarzających się okresach, kwotę świadczenia „Dobry Start” ustala się każdemu z rodziców w wysokości 150 zł. Wnioski należy składać w terminie od 1 lipca drogą elektroniczną , a od  1 sierpnia w formie papierowej  do 30 listopada danego roku.  W roku 2018 rozpatrzono 1 638 wniosków o przyznanie świadczenia „dobry start”.  Przyznano 2 317 świadczeń w tym 3 świadczenia wypłacono w ramach opieki naprzemiennej . </vt:lpstr>
      <vt:lpstr>Prezentacja programu PowerPoint</vt:lpstr>
      <vt:lpstr>Świadczenia z funduszu alimentacyjnego 351 075, 00 zł</vt:lpstr>
      <vt:lpstr>Wypłata świadczeń z funduszu alimentacyjnego</vt:lpstr>
      <vt:lpstr>Kwoty zwrócone przez dłużników z tytułu wypłacanych świadczeń z funduszu alimentacyjnego</vt:lpstr>
      <vt:lpstr>Prezentacja programu PowerPoint</vt:lpstr>
      <vt:lpstr>Prezentacja programu PowerPoint</vt:lpstr>
      <vt:lpstr>Świadczenia rodzinne 2 849 880, 03 zł</vt:lpstr>
      <vt:lpstr>Prezentacja programu PowerPoint</vt:lpstr>
      <vt:lpstr>Zestawienie udzielonych zasiłków</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Sprawozdanie z działalności Gminnego Ośrodka Pomocy Społecznej w Nieporęcie za 2018 rok</dc:title>
  <dc:creator>ONserwis Paweł Bruszewski</dc:creator>
  <cp:lastModifiedBy>eSesja</cp:lastModifiedBy>
  <cp:revision>2</cp:revision>
  <dcterms:created xsi:type="dcterms:W3CDTF">2019-06-10T00:14:39Z</dcterms:created>
  <dcterms:modified xsi:type="dcterms:W3CDTF">2019-06-14T09:36:19Z</dcterms:modified>
</cp:coreProperties>
</file>