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69" r:id="rId2"/>
    <p:sldId id="274" r:id="rId3"/>
    <p:sldId id="270" r:id="rId4"/>
    <p:sldId id="279" r:id="rId5"/>
    <p:sldId id="260" r:id="rId6"/>
    <p:sldId id="280" r:id="rId7"/>
    <p:sldId id="281" r:id="rId8"/>
    <p:sldId id="262" r:id="rId9"/>
    <p:sldId id="282" r:id="rId10"/>
    <p:sldId id="283" r:id="rId11"/>
    <p:sldId id="285" r:id="rId12"/>
    <p:sldId id="264" r:id="rId13"/>
    <p:sldId id="287" r:id="rId14"/>
    <p:sldId id="267" r:id="rId15"/>
    <p:sldId id="273" r:id="rId16"/>
    <p:sldId id="276" r:id="rId17"/>
    <p:sldId id="277" r:id="rId18"/>
    <p:sldId id="297" r:id="rId19"/>
    <p:sldId id="293" r:id="rId20"/>
    <p:sldId id="295" r:id="rId21"/>
    <p:sldId id="296" r:id="rId2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4552" autoAdjust="0"/>
  </p:normalViewPr>
  <p:slideViewPr>
    <p:cSldViewPr>
      <p:cViewPr varScale="1">
        <p:scale>
          <a:sx n="127" d="100"/>
          <a:sy n="127" d="100"/>
        </p:scale>
        <p:origin x="116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789258-A2A3-4268-94C7-E9DA25A47857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854B6DA-5BD3-4CD6-8320-DC2DA4039C20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714348" y="785794"/>
            <a:ext cx="7972452" cy="5221497"/>
          </a:xfrm>
        </p:spPr>
        <p:txBody>
          <a:bodyPr/>
          <a:lstStyle/>
          <a:p>
            <a:pPr>
              <a:buNone/>
            </a:pPr>
            <a:endParaRPr lang="pl-PL" dirty="0"/>
          </a:p>
        </p:txBody>
      </p:sp>
      <p:pic>
        <p:nvPicPr>
          <p:cNvPr id="1027" name="Picture 3" descr="C:\Users\Acer\Desktop\zdjęcia przychodnia\DSC_08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1602" y="-165101"/>
            <a:ext cx="10534650" cy="7023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09728" indent="0">
              <a:buNone/>
            </a:pPr>
            <a:endParaRPr lang="pl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Przychody za usługi medyczne z NFZ  za świadczenia  podstawowej opieki zdrowotnej:</a:t>
            </a:r>
          </a:p>
          <a:p>
            <a:pPr marL="984250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Świadczenia lekarzy </a:t>
            </a:r>
            <a:r>
              <a:rPr lang="pl-PL" sz="2800" i="1" dirty="0" err="1" smtClean="0">
                <a:latin typeface="Times New Roman" pitchFamily="18" charset="0"/>
                <a:cs typeface="Times New Roman" pitchFamily="18" charset="0"/>
              </a:rPr>
              <a:t>poz</a:t>
            </a: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 w kwocie - 1 283 508,21zł.</a:t>
            </a:r>
          </a:p>
          <a:p>
            <a:pPr marL="984250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Świadczenia pielęgniarki </a:t>
            </a:r>
            <a:r>
              <a:rPr lang="pl-PL" sz="2800" i="1" dirty="0" err="1" smtClean="0">
                <a:latin typeface="Times New Roman" pitchFamily="18" charset="0"/>
                <a:cs typeface="Times New Roman" pitchFamily="18" charset="0"/>
              </a:rPr>
              <a:t>poz</a:t>
            </a: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 w kwocie – 277 022,42zł.</a:t>
            </a:r>
          </a:p>
          <a:p>
            <a:pPr marL="984250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Świadczenia położnej </a:t>
            </a:r>
            <a:r>
              <a:rPr lang="pl-PL" sz="2800" i="1" dirty="0" err="1" smtClean="0">
                <a:latin typeface="Times New Roman" pitchFamily="18" charset="0"/>
                <a:cs typeface="Times New Roman" pitchFamily="18" charset="0"/>
              </a:rPr>
              <a:t>poz</a:t>
            </a: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 w kwocie – 85 193,06zł.</a:t>
            </a:r>
          </a:p>
          <a:p>
            <a:pPr marL="984250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Świadczenia pielęgniarki szkolnej – 168 948,84zł.</a:t>
            </a:r>
          </a:p>
          <a:p>
            <a:pPr marL="984250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Pozostałe świadczenia </a:t>
            </a:r>
            <a:r>
              <a:rPr lang="pl-PL" sz="2800" i="1" dirty="0" err="1" smtClean="0">
                <a:latin typeface="Times New Roman" pitchFamily="18" charset="0"/>
                <a:cs typeface="Times New Roman" pitchFamily="18" charset="0"/>
              </a:rPr>
              <a:t>poz</a:t>
            </a: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(transport) – 31 171,20zł.                 </a:t>
            </a:r>
          </a:p>
          <a:p>
            <a:pPr marL="714375" indent="-179388">
              <a:buClrTx/>
              <a:buSzPct val="120000"/>
              <a:buNone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Łączna wartość </a:t>
            </a:r>
            <a:r>
              <a:rPr lang="pl-PL" sz="2800" dirty="0" err="1" smtClean="0">
                <a:latin typeface="Times New Roman" pitchFamily="18" charset="0"/>
                <a:cs typeface="Times New Roman" pitchFamily="18" charset="0"/>
              </a:rPr>
              <a:t>swiadczeń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z podstawowej opieki zdrowotnej to:1 845 843,73zł                                                 </a:t>
            </a:r>
          </a:p>
          <a:p>
            <a:pPr marL="109728" indent="0">
              <a:buNone/>
            </a:pPr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Przychody za usługi medyczne z NFZ za świadczenia z rehabilitacji:                       </a:t>
            </a:r>
          </a:p>
          <a:p>
            <a:pPr marL="1343025" indent="-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Fizjoterapia ambulatoryjna w kwocie – 426 294,64zł.                              </a:t>
            </a:r>
          </a:p>
          <a:p>
            <a:pPr marL="984250" indent="-449263">
              <a:buClrTx/>
              <a:buSzPct val="120000"/>
              <a:buNone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Łączna wartość świadczeń z rehabilitacji to: 426 294,64zł.</a:t>
            </a:r>
          </a:p>
          <a:p>
            <a:pPr marL="109728" indent="0">
              <a:buNone/>
            </a:pPr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Przychody za usługi medyczne z NFZ za świadczenia z ambulatoryjnej opiek specjalistycznej:</a:t>
            </a:r>
          </a:p>
          <a:p>
            <a:pPr marL="13493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Poradnia Alergologiczna w kwocie – 49 569,90zł.</a:t>
            </a:r>
          </a:p>
          <a:p>
            <a:pPr marL="13493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Poradnia Kardiologiczna w kwocie – 101 951,10zł. </a:t>
            </a:r>
          </a:p>
          <a:p>
            <a:pPr marL="13493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Poradnia Otolaryngologiczna w kwocie – 37 355,01zł. </a:t>
            </a:r>
          </a:p>
          <a:p>
            <a:pPr marL="13493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Poradnia Ginekologiczno-Położnicza w kwocie – 82 509,17zł. </a:t>
            </a:r>
          </a:p>
          <a:p>
            <a:pPr marL="13493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800" i="1" dirty="0" smtClean="0">
                <a:latin typeface="Times New Roman" pitchFamily="18" charset="0"/>
                <a:cs typeface="Times New Roman" pitchFamily="18" charset="0"/>
              </a:rPr>
              <a:t>Pozostałe w kwocie – 14 690,31zł. </a:t>
            </a:r>
          </a:p>
          <a:p>
            <a:pPr marL="981075" indent="-446088">
              <a:buClrTx/>
              <a:buSzPct val="120000"/>
              <a:buNone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Łączna wartość świadczeń z ambulatoryjnej opieki specjalistycznej to: 286 075,49zł.</a:t>
            </a:r>
          </a:p>
          <a:p>
            <a:pPr marL="109728" indent="0">
              <a:buNone/>
            </a:pPr>
            <a:r>
              <a:rPr lang="pl-PL" sz="2800" b="1" i="1" dirty="0" smtClean="0">
                <a:latin typeface="Times New Roman" pitchFamily="18" charset="0"/>
                <a:cs typeface="Times New Roman" pitchFamily="18" charset="0"/>
              </a:rPr>
              <a:t>Ogółem kwota za świadczenia zdrowotne sfinansowane przez NFZ to: 2 558 213,86zł.</a:t>
            </a:r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Główne środki finansowe Centrum Medyczne Nieporęt sp. z o.o. </a:t>
            </a:r>
            <a:br>
              <a:rPr lang="pl-PL" sz="2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pl-PL" sz="2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uzyskuje ze świadczeń medycznych na rzecz </a:t>
            </a:r>
            <a:br>
              <a:rPr lang="pl-PL" sz="2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pl-PL" sz="2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Narodowego Funduszu Zdrowia.</a:t>
            </a:r>
            <a:br>
              <a:rPr lang="pl-PL" sz="2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pl-PL" sz="2200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109728" indent="0">
              <a:buNone/>
            </a:pPr>
            <a:r>
              <a:rPr lang="pl-PL" b="1" dirty="0" smtClean="0"/>
              <a:t>                                                                                                                                                             </a:t>
            </a:r>
          </a:p>
          <a:p>
            <a:pPr marL="109728" indent="0">
              <a:buNone/>
            </a:pPr>
            <a:r>
              <a:rPr lang="pl-PL" dirty="0" smtClean="0"/>
              <a:t>W ramach działalności komercyjnej świadczenia były udzielane w:</a:t>
            </a:r>
          </a:p>
          <a:p>
            <a:pPr marL="109728" indent="0">
              <a:buNone/>
            </a:pPr>
            <a:endParaRPr lang="pl-PL" dirty="0" smtClean="0"/>
          </a:p>
          <a:p>
            <a:pPr marL="1160463" indent="-26828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dirty="0" smtClean="0"/>
              <a:t>Poradni Ortopedycznej</a:t>
            </a:r>
          </a:p>
          <a:p>
            <a:pPr marL="1160463" indent="-26828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dirty="0" smtClean="0"/>
              <a:t>Poradni Reumatologicznej</a:t>
            </a:r>
          </a:p>
          <a:p>
            <a:pPr marL="1160463" indent="-26828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dirty="0" smtClean="0"/>
              <a:t>Poradni Rehabilitacyjnej  w zakresie Lekarskiej Ambulatoryjnej Opieki  Rehabilitacyjnej oraz w pozostałych poradniach specjalistycznych, poza godzinami pracy zgłoszonymi do NFZ.</a:t>
            </a:r>
          </a:p>
          <a:p>
            <a:pPr marL="1160463" indent="-26828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dirty="0" smtClean="0"/>
              <a:t>Poradni  Kardiologicznej – placówka zatrudniła drugiego lekarza do przyjęć komercyjnych w 2018 roku.</a:t>
            </a:r>
          </a:p>
          <a:p>
            <a:pPr marL="1160463" indent="-26828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dirty="0" smtClean="0"/>
              <a:t>Poradni Medycyny Sportowej – od marca 2018 roku</a:t>
            </a:r>
          </a:p>
          <a:p>
            <a:pPr marL="109728" indent="0">
              <a:buNone/>
            </a:pPr>
            <a:endParaRPr lang="pl" dirty="0" smtClean="0"/>
          </a:p>
          <a:p>
            <a:pPr marL="109538" indent="158750">
              <a:buNone/>
            </a:pPr>
            <a:r>
              <a:rPr lang="pl-PL" dirty="0" smtClean="0"/>
              <a:t>Są to przychody z działalności  komercyjnej, a w szczególności z udzielania usług medycznych </a:t>
            </a:r>
          </a:p>
          <a:p>
            <a:pPr marL="109728" indent="0">
              <a:buNone/>
            </a:pPr>
            <a:r>
              <a:rPr lang="pl-PL" dirty="0" smtClean="0"/>
              <a:t>w poradniach specjalistycznych (ortopedycznej, reumatologicznej, rehabilitacyjnej,</a:t>
            </a:r>
          </a:p>
          <a:p>
            <a:pPr marL="109728" indent="0">
              <a:buNone/>
            </a:pPr>
            <a:r>
              <a:rPr lang="pl-PL" dirty="0" smtClean="0"/>
              <a:t>ginekologiczno – położniczej, laryngologicznej, kardiologicznej, alergologicznej, medycyny</a:t>
            </a:r>
          </a:p>
          <a:p>
            <a:pPr marL="109728" indent="0">
              <a:buNone/>
            </a:pPr>
            <a:r>
              <a:rPr lang="pl-PL" dirty="0" smtClean="0"/>
              <a:t>sportowej), usług medycznych w zakresie medycyny pracy osobom fizycznym i firmom oraz</a:t>
            </a:r>
          </a:p>
          <a:p>
            <a:pPr marL="109728" indent="0">
              <a:buNone/>
            </a:pPr>
            <a:r>
              <a:rPr lang="pl-PL" dirty="0" smtClean="0"/>
              <a:t>wpłaty za odpłatne badania laboratoryjne wykonywane na życzenie pacjenta jak </a:t>
            </a:r>
            <a:r>
              <a:rPr lang="pl-PL" dirty="0" err="1" smtClean="0"/>
              <a:t>r</a:t>
            </a:r>
            <a:r>
              <a:rPr lang="en-US" dirty="0" err="1" smtClean="0"/>
              <a:t>ównież</a:t>
            </a:r>
            <a:r>
              <a:rPr lang="en-US" dirty="0" smtClean="0"/>
              <a:t> </a:t>
            </a:r>
            <a:r>
              <a:rPr lang="en-US" dirty="0" err="1" smtClean="0"/>
              <a:t>wpłaty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endParaRPr lang="en-US" dirty="0" smtClean="0"/>
          </a:p>
          <a:p>
            <a:pPr marL="109728" indent="0">
              <a:buNone/>
            </a:pPr>
            <a:r>
              <a:rPr lang="pl-PL" dirty="0" smtClean="0"/>
              <a:t>szczepienia ochronne zalecane przez Państwowego Inspektora Sanitarnego.</a:t>
            </a:r>
          </a:p>
          <a:p>
            <a:pPr marL="109728" indent="0">
              <a:buNone/>
            </a:pPr>
            <a:r>
              <a:rPr lang="pl-PL" dirty="0" smtClean="0"/>
              <a:t>Wpływy za wynajem pomieszczeń na działalność medyczną w zakresie stomatologii i firmie </a:t>
            </a:r>
          </a:p>
          <a:p>
            <a:pPr marL="109728" indent="0">
              <a:buNone/>
            </a:pPr>
            <a:r>
              <a:rPr lang="pl-PL" dirty="0" smtClean="0"/>
              <a:t>badającej słuch i sprzedającej aparaty słuchowe oraz Gminnemu Ośrodkowi Pomocy Społecznej.</a:t>
            </a:r>
          </a:p>
          <a:p>
            <a:pPr marL="109728" indent="0">
              <a:buNone/>
            </a:pPr>
            <a:endParaRPr lang="pl-PL" dirty="0" smtClean="0"/>
          </a:p>
          <a:p>
            <a:pPr marL="109728" indent="0">
              <a:buNone/>
            </a:pPr>
            <a:r>
              <a:rPr lang="pl-PL" b="1" i="1" dirty="0" smtClean="0"/>
              <a:t>Ogółem przychody z działalności komercyjnej wynoszą 281 623,50 zł.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6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Działalność komercyjna</a:t>
            </a:r>
            <a:endParaRPr lang="pl-PL" sz="36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2671572"/>
            <a:ext cx="3990916" cy="4186428"/>
          </a:xfrm>
          <a:prstGeom prst="rect">
            <a:avLst/>
          </a:prstGeom>
        </p:spPr>
      </p:pic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55909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pl-PL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pl-PL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 roku 2018 placówka zakupiła następujący</a:t>
            </a:r>
          </a:p>
          <a:p>
            <a:pPr algn="ctr">
              <a:buNone/>
            </a:pPr>
            <a:r>
              <a:rPr lang="pl-PL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sprzęt medyczny</a:t>
            </a:r>
          </a:p>
          <a:p>
            <a:pPr algn="ctr">
              <a:buNone/>
            </a:pPr>
            <a:endParaRPr lang="pl-PL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pl-PL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107504" y="1628800"/>
            <a:ext cx="885698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1900" dirty="0" smtClean="0">
                <a:latin typeface="Times New Roman" pitchFamily="18" charset="0"/>
                <a:cs typeface="Times New Roman" pitchFamily="18" charset="0"/>
              </a:rPr>
              <a:t>Do Poradni Kardiologicznej sprzęt firmy Reynolds – Zestaw Holterowski w skład </a:t>
            </a:r>
            <a:r>
              <a:rPr lang="pl-PL" sz="1900" dirty="0" err="1" smtClean="0">
                <a:latin typeface="Times New Roman" pitchFamily="18" charset="0"/>
                <a:cs typeface="Times New Roman" pitchFamily="18" charset="0"/>
              </a:rPr>
              <a:t>kt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órego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wchodzi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pl-PL" sz="1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analizator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holterowski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EKG –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Ponthfinder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SL</a:t>
            </a:r>
            <a:endParaRPr lang="pl-PL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ze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stacją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roboczą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Dell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Sentiel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rejestrator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ABP 90227 On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Trak</a:t>
            </a:r>
            <a:endParaRPr lang="pl-PL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+ 2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mankiety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Tru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-Cuff (XL, L) </a:t>
            </a:r>
            <a:endParaRPr lang="pl-PL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19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oszt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zestawu</a:t>
            </a:r>
            <a:r>
              <a:rPr lang="pl-PL" sz="19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46 234,80 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zł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pl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-12452" y="1268760"/>
            <a:ext cx="8686800" cy="1656184"/>
          </a:xfrm>
        </p:spPr>
        <p:txBody>
          <a:bodyPr/>
          <a:lstStyle/>
          <a:p>
            <a:pPr marL="109728" indent="0">
              <a:buNone/>
            </a:pPr>
            <a:r>
              <a:rPr lang="pl-PL" sz="2000" dirty="0" smtClean="0"/>
              <a:t>  Do Poradni Ginekologiczno-położniczej oraz wykonywania USG w ramach POZ zakupiono nowy  aparat do USG </a:t>
            </a:r>
            <a:r>
              <a:rPr lang="pl-PL" sz="2000" dirty="0" err="1" smtClean="0"/>
              <a:t>AlpinionE</a:t>
            </a:r>
            <a:r>
              <a:rPr lang="pl-PL" sz="2000" dirty="0" smtClean="0"/>
              <a:t> – CUB8 z sondami -sonda </a:t>
            </a:r>
            <a:r>
              <a:rPr lang="pl-PL" sz="2000" dirty="0" err="1" smtClean="0"/>
              <a:t>convex</a:t>
            </a:r>
            <a:r>
              <a:rPr lang="pl-PL" sz="2000" dirty="0" smtClean="0"/>
              <a:t> C1-6CT,sonda liniowa L3- 12 HWD, sonda </a:t>
            </a:r>
            <a:r>
              <a:rPr lang="pl-PL" sz="2000" dirty="0" err="1" smtClean="0"/>
              <a:t>endo</a:t>
            </a:r>
            <a:r>
              <a:rPr lang="pl-PL" sz="2000" dirty="0" smtClean="0"/>
              <a:t> EV3 – 10T, sonda kardiologiczna P1 – 5CT, </a:t>
            </a:r>
            <a:r>
              <a:rPr lang="pl-PL" sz="2000" dirty="0" err="1" smtClean="0"/>
              <a:t>videoprinter</a:t>
            </a:r>
            <a:r>
              <a:rPr lang="pl-PL" sz="2000" dirty="0" smtClean="0"/>
              <a:t> Mitsubishi P 95 – DE o łącznym koszcie 136 500,00 zł.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Ze środków przeznaczonych na podwyższenie kapitału zakładowego:</a:t>
            </a:r>
            <a:endParaRPr lang="pl-PL" sz="28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335" y="2924944"/>
            <a:ext cx="5728665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1535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Polityka inwestycyjna i remontowa</a:t>
            </a:r>
            <a:r>
              <a:rPr lang="pl-PL" dirty="0" smtClean="0">
                <a:solidFill>
                  <a:srgbClr val="FF0000"/>
                </a:solidFill>
              </a:rPr>
              <a:t/>
            </a:r>
            <a:br>
              <a:rPr lang="pl-PL" dirty="0" smtClean="0">
                <a:solidFill>
                  <a:srgbClr val="FF0000"/>
                </a:solidFill>
              </a:rPr>
            </a:b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107504" y="908720"/>
            <a:ext cx="8765006" cy="1803656"/>
          </a:xfrm>
        </p:spPr>
        <p:txBody>
          <a:bodyPr/>
          <a:lstStyle/>
          <a:p>
            <a:pPr marL="109538" indent="425450">
              <a:buNone/>
            </a:pPr>
            <a:r>
              <a:rPr lang="pl-PL" sz="2000" dirty="0" smtClean="0"/>
              <a:t>W roku 2018 Spółka Centrum Medyczne Nieporęt  przeprowadziło modernizację  gabinetu </a:t>
            </a:r>
            <a:r>
              <a:rPr lang="pl-PL" sz="2000" dirty="0" err="1" smtClean="0"/>
              <a:t>ginekologiczno</a:t>
            </a:r>
            <a:r>
              <a:rPr lang="pl-PL" sz="2000" dirty="0" smtClean="0"/>
              <a:t> – położniczego, wyodrębniono pomieszczenie na szatnię, utworzono gabinet dla księgowej oraz zakupiono meble i sprzęt niezbędny do prawidłowego funkcjonowania plac</a:t>
            </a:r>
            <a:r>
              <a:rPr lang="en-US" sz="2000" dirty="0" err="1" smtClean="0"/>
              <a:t>ówki</a:t>
            </a:r>
            <a:r>
              <a:rPr lang="en-US" sz="2000" dirty="0" smtClean="0"/>
              <a:t>.</a:t>
            </a:r>
          </a:p>
          <a:p>
            <a:pPr>
              <a:buNone/>
            </a:pPr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564904"/>
            <a:ext cx="4104456" cy="417646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508932"/>
            <a:ext cx="4444526" cy="4160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1481328"/>
            <a:ext cx="8712968" cy="4525963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pl-PL" sz="2100" b="1" dirty="0" smtClean="0"/>
              <a:t>W ramach umowy zleceń/kontraktów zatrudnione były 22 osoby: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15 lekarzy – (1 lekarz pediatra, 2 lekarzy otolaryngologów, 2 lekarzy kardiologów,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lekarz alergolog, laryngolog, 1 lekarz wykonujący badania </a:t>
            </a:r>
            <a:r>
              <a:rPr lang="pl-PL" sz="2100" dirty="0" err="1" smtClean="0"/>
              <a:t>usg</a:t>
            </a:r>
            <a:r>
              <a:rPr lang="pl-PL" sz="2100" dirty="0" smtClean="0"/>
              <a:t>, 2 lekarzy ginekolog</a:t>
            </a:r>
            <a:r>
              <a:rPr lang="en-US" sz="2100" dirty="0" err="1" smtClean="0"/>
              <a:t>ów</a:t>
            </a:r>
            <a:r>
              <a:rPr lang="en-US" sz="2100" dirty="0" smtClean="0"/>
              <a:t> ,     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2 specjalistów w dziedzinie rehabilitacji medycznej, 1 specjalista ortopedii i traumatologii,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1 lekarz medycyny pracy, 2lek </a:t>
            </a:r>
            <a:r>
              <a:rPr lang="pl-PL" sz="2100" dirty="0" err="1" smtClean="0"/>
              <a:t>poz</a:t>
            </a:r>
            <a:r>
              <a:rPr lang="pl-PL" sz="2100" dirty="0" smtClean="0"/>
              <a:t>).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2 informatyków ( 1 programista, 1 osoba zajmująca się serwisem sprzętu)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pracownik gospodarczy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2 osoby do realizacji projektu E-usługi</a:t>
            </a:r>
          </a:p>
          <a:p>
            <a:pPr marL="1260475" indent="-36830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2100" dirty="0" smtClean="0"/>
              <a:t>3 osoby do realizacji programu zdrowotnego  w zakresie rehabilitacji leczniczej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>
                <a:solidFill>
                  <a:srgbClr val="FF0000"/>
                </a:solidFill>
              </a:rPr>
              <a:t>Zatrudnienie w Centrum Medycznym Nieporęt sp. z o.o. </a:t>
            </a:r>
            <a:endParaRPr lang="pl-PL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18356" y="2060848"/>
            <a:ext cx="8507288" cy="2379720"/>
          </a:xfrm>
        </p:spPr>
        <p:txBody>
          <a:bodyPr/>
          <a:lstStyle/>
          <a:p>
            <a:pPr marL="109728" indent="0">
              <a:buClrTx/>
              <a:buSzPct val="120000"/>
              <a:buNone/>
            </a:pPr>
            <a:endParaRPr lang="pl-PL" sz="1900" dirty="0" smtClean="0"/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900" dirty="0" smtClean="0"/>
              <a:t>Prezes Zarządu/Dyrektor Centrum Medycznego Nieporęt </a:t>
            </a:r>
            <a:r>
              <a:rPr lang="pl-PL" sz="1900" dirty="0" err="1" smtClean="0"/>
              <a:t>sp.z</a:t>
            </a:r>
            <a:r>
              <a:rPr lang="pl-PL" sz="1900" dirty="0" smtClean="0"/>
              <a:t> o.o. - 1 osoba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900" dirty="0" smtClean="0"/>
              <a:t>Rada Nadzorcza – 3 osoby. 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900" dirty="0" smtClean="0"/>
              <a:t>1 osoba obsługująca Radę Nadzorczą i Zarząd   </a:t>
            </a:r>
          </a:p>
          <a:p>
            <a:endParaRPr lang="pl" dirty="0" smtClean="0"/>
          </a:p>
          <a:p>
            <a:endParaRPr lang="pl" dirty="0" smtClean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>
                <a:solidFill>
                  <a:srgbClr val="FF0000"/>
                </a:solidFill>
              </a:rPr>
              <a:t>Zatrudnienie w Centrum Medycznym Nieporęt sp. z o.o. </a:t>
            </a:r>
            <a:endParaRPr lang="pl-PL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57158" y="1046323"/>
            <a:ext cx="8229600" cy="1590589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pl-PL" sz="1400" dirty="0" smtClean="0"/>
              <a:t>  </a:t>
            </a:r>
            <a:r>
              <a:rPr lang="pl-PL" sz="1400" b="1" dirty="0" smtClean="0"/>
              <a:t>Dane na podstawie zestawień raportów statystycznych w Systemie Zarządzania Obiegiem Informacji  MOW NFZ </a:t>
            </a:r>
          </a:p>
          <a:p>
            <a:pPr marL="109728" indent="0" algn="ctr">
              <a:buNone/>
            </a:pPr>
            <a:r>
              <a:rPr lang="pl-PL" sz="1400" b="1" dirty="0" smtClean="0"/>
              <a:t>za okres 01.01.2018r.– 31.12.2018r.</a:t>
            </a:r>
            <a:endParaRPr lang="pl" sz="1400" dirty="0" smtClean="0"/>
          </a:p>
          <a:p>
            <a:pPr marL="109728" indent="0">
              <a:buNone/>
            </a:pPr>
            <a:endParaRPr lang="pl-PL" sz="1400" dirty="0"/>
          </a:p>
          <a:p>
            <a:pPr marL="109728" indent="0">
              <a:buNone/>
            </a:pPr>
            <a:r>
              <a:rPr lang="pl-PL" sz="1400" dirty="0" smtClean="0"/>
              <a:t>PODSTAWOWA OPIEKA ZDROWOTNA  zakres: </a:t>
            </a:r>
          </a:p>
          <a:p>
            <a:pPr marL="109728" indent="0">
              <a:buNone/>
            </a:pPr>
            <a:r>
              <a:rPr lang="pl-PL" sz="1400" dirty="0" smtClean="0"/>
              <a:t>pielęgniarka szkolna POZ, lekarz POZ, pielęgniarka POZ, położna POZ.</a:t>
            </a:r>
          </a:p>
          <a:p>
            <a:pPr marL="109728" indent="0">
              <a:buNone/>
            </a:pPr>
            <a:endParaRPr lang="pl" dirty="0" smtClean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200" dirty="0" smtClean="0"/>
              <a:t/>
            </a:r>
            <a:br>
              <a:rPr lang="pl-PL" sz="2200" dirty="0" smtClean="0"/>
            </a:br>
            <a:r>
              <a:rPr lang="pl-PL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DZIAŁALNOŚĆ LECZNICZA CENTRUM MEDYCZNEGO NIEPORĘT SP. Z O. O.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436094"/>
              </p:ext>
            </p:extLst>
          </p:nvPr>
        </p:nvGraphicFramePr>
        <p:xfrm>
          <a:off x="179512" y="2672037"/>
          <a:ext cx="8856984" cy="3196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>
                  <a:extLst>
                    <a:ext uri="{9D8B030D-6E8A-4147-A177-3AD203B41FA5}">
                      <a16:colId xmlns:a16="http://schemas.microsoft.com/office/drawing/2014/main" val="2986344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85613009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3193910575"/>
                    </a:ext>
                  </a:extLst>
                </a:gridCol>
              </a:tblGrid>
              <a:tr h="5275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Nazwa zakresu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Okres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sprawozdawczy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Liczba pacjentów objętych opieką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przez Centrum Medyczne Nieporęt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1321242920"/>
                  </a:ext>
                </a:extLst>
              </a:tr>
              <a:tr h="4161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Liczba osób objętych opieką pielęgniarki szkolnej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1878 uczniów/miesiąc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1179614570"/>
                  </a:ext>
                </a:extLst>
              </a:tr>
              <a:tr h="4161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Liczba osób objętych opieką lekarza POZ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6256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359180141"/>
                  </a:ext>
                </a:extLst>
              </a:tr>
              <a:tr h="4161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Liczba osób objętych opieką pielęgniarki POZ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6250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2026358734"/>
                  </a:ext>
                </a:extLst>
              </a:tr>
              <a:tr h="4161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Liczba osób objętych opieką położnej POZ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3741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342202495"/>
                  </a:ext>
                </a:extLst>
              </a:tr>
              <a:tr h="4161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Świadczenia położnej POZ – wizyty patronażowe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3394968726"/>
                  </a:ext>
                </a:extLst>
              </a:tr>
              <a:tr h="5718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Świadczenia lekarza i pielęgniarki POZ udzielone w stanach nagłych pacjentom spoza listy zadeklarowanych do CM Nieporęt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 – przyjętych przez lekarza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– przyjętych przez pielęgniarki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347461042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795543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pl-PL" sz="4000" b="1" dirty="0">
                <a:latin typeface="Times New Roman" pitchFamily="18" charset="0"/>
                <a:cs typeface="Times New Roman" pitchFamily="18" charset="0"/>
              </a:rPr>
              <a:t>Dane na podstawie zestawień raportów statystycznych w </a:t>
            </a:r>
            <a:endParaRPr lang="pl-PL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pl-PL" sz="4000" b="1" dirty="0" smtClean="0">
                <a:latin typeface="Times New Roman" pitchFamily="18" charset="0"/>
                <a:cs typeface="Times New Roman" pitchFamily="18" charset="0"/>
              </a:rPr>
              <a:t>Systemie </a:t>
            </a:r>
            <a:r>
              <a:rPr lang="pl-PL" sz="4000" b="1" dirty="0">
                <a:latin typeface="Times New Roman" pitchFamily="18" charset="0"/>
                <a:cs typeface="Times New Roman" pitchFamily="18" charset="0"/>
              </a:rPr>
              <a:t>Zarządzania Obiegiem Informacji  MOW NFZ </a:t>
            </a:r>
          </a:p>
          <a:p>
            <a:pPr algn="ctr">
              <a:buNone/>
            </a:pPr>
            <a:r>
              <a:rPr lang="pl-PL" sz="4000" b="1" dirty="0">
                <a:latin typeface="Times New Roman" pitchFamily="18" charset="0"/>
                <a:cs typeface="Times New Roman" pitchFamily="18" charset="0"/>
              </a:rPr>
              <a:t>za okres 01.01.2018r.– 31.12.2018r.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/>
          </a:p>
          <a:p>
            <a:pPr>
              <a:buNone/>
            </a:pPr>
            <a:endParaRPr lang="pl-PL" dirty="0"/>
          </a:p>
        </p:txBody>
      </p:sp>
      <p:sp>
        <p:nvSpPr>
          <p:cNvPr id="4" name="Tytuł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pl-PL" sz="2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DZIAŁALNOŚĆ LECZNICZA CENTRUM MEDYCZNEGO NIEPORĘT SP. Z O. O.</a:t>
            </a:r>
            <a:endParaRPr lang="pl-PL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90624" y="2658539"/>
            <a:ext cx="352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TRANSPORT SANITARNY POZ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508615"/>
              </p:ext>
            </p:extLst>
          </p:nvPr>
        </p:nvGraphicFramePr>
        <p:xfrm>
          <a:off x="441518" y="2992608"/>
          <a:ext cx="7778823" cy="91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941">
                  <a:extLst>
                    <a:ext uri="{9D8B030D-6E8A-4147-A177-3AD203B41FA5}">
                      <a16:colId xmlns:a16="http://schemas.microsoft.com/office/drawing/2014/main" val="1273521684"/>
                    </a:ext>
                  </a:extLst>
                </a:gridCol>
                <a:gridCol w="2592941">
                  <a:extLst>
                    <a:ext uri="{9D8B030D-6E8A-4147-A177-3AD203B41FA5}">
                      <a16:colId xmlns:a16="http://schemas.microsoft.com/office/drawing/2014/main" val="3892064306"/>
                    </a:ext>
                  </a:extLst>
                </a:gridCol>
                <a:gridCol w="2592941">
                  <a:extLst>
                    <a:ext uri="{9D8B030D-6E8A-4147-A177-3AD203B41FA5}">
                      <a16:colId xmlns:a16="http://schemas.microsoft.com/office/drawing/2014/main" val="2491585655"/>
                    </a:ext>
                  </a:extLst>
                </a:gridCol>
              </a:tblGrid>
              <a:tr h="457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Nazwa zakresu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Okres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sprawozdawczy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Liczba pacjentów objętych opieką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przez Centrum Medyczne Nieporęt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904367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 sanitarny POZ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6256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2248503620"/>
                  </a:ext>
                </a:extLst>
              </a:tr>
            </a:tbl>
          </a:graphicData>
        </a:graphic>
      </p:graphicFrame>
      <p:sp>
        <p:nvSpPr>
          <p:cNvPr id="7" name="pole tekstowe 6"/>
          <p:cNvSpPr txBox="1"/>
          <p:nvPr/>
        </p:nvSpPr>
        <p:spPr>
          <a:xfrm>
            <a:off x="390624" y="4284444"/>
            <a:ext cx="39292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/>
              <a:t>REHABILITACJA LECZNICZA</a:t>
            </a:r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250463"/>
              </p:ext>
            </p:extLst>
          </p:nvPr>
        </p:nvGraphicFramePr>
        <p:xfrm>
          <a:off x="419483" y="4622998"/>
          <a:ext cx="7800860" cy="1011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172">
                  <a:extLst>
                    <a:ext uri="{9D8B030D-6E8A-4147-A177-3AD203B41FA5}">
                      <a16:colId xmlns:a16="http://schemas.microsoft.com/office/drawing/2014/main" val="2118274297"/>
                    </a:ext>
                  </a:extLst>
                </a:gridCol>
                <a:gridCol w="1560172">
                  <a:extLst>
                    <a:ext uri="{9D8B030D-6E8A-4147-A177-3AD203B41FA5}">
                      <a16:colId xmlns:a16="http://schemas.microsoft.com/office/drawing/2014/main" val="3763758862"/>
                    </a:ext>
                  </a:extLst>
                </a:gridCol>
                <a:gridCol w="1560172">
                  <a:extLst>
                    <a:ext uri="{9D8B030D-6E8A-4147-A177-3AD203B41FA5}">
                      <a16:colId xmlns:a16="http://schemas.microsoft.com/office/drawing/2014/main" val="1247837370"/>
                    </a:ext>
                  </a:extLst>
                </a:gridCol>
                <a:gridCol w="1560172">
                  <a:extLst>
                    <a:ext uri="{9D8B030D-6E8A-4147-A177-3AD203B41FA5}">
                      <a16:colId xmlns:a16="http://schemas.microsoft.com/office/drawing/2014/main" val="2137641223"/>
                    </a:ext>
                  </a:extLst>
                </a:gridCol>
                <a:gridCol w="1560172">
                  <a:extLst>
                    <a:ext uri="{9D8B030D-6E8A-4147-A177-3AD203B41FA5}">
                      <a16:colId xmlns:a16="http://schemas.microsoft.com/office/drawing/2014/main" val="3386448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Nazwa zakresu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kres sprawozdawczy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 (pkt)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Wykonanie (pkt)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wykonania 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rocznej umowy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347299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Fizjoterapia Ambulatoryjna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38 920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39 960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102,67 %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798710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30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4150" y="1988840"/>
            <a:ext cx="8363274" cy="3634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l-PL" sz="1800" dirty="0" smtClean="0"/>
              <a:t>AMBULATORYJNA OPIEKA SPECJALISTYCZNA</a:t>
            </a:r>
          </a:p>
          <a:p>
            <a:pPr marL="109728" indent="0">
              <a:buNone/>
            </a:pPr>
            <a:endParaRPr lang="pl" sz="1800" dirty="0" smtClean="0"/>
          </a:p>
          <a:p>
            <a:pPr marL="109728" indent="0">
              <a:buNone/>
            </a:pPr>
            <a:endParaRPr lang="pl-PL" sz="18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DZIAŁALNOŚĆ LECZNICZA CENTRUM MEDYCZNEGO NIEPORĘT SP. Z O. O.</a:t>
            </a:r>
            <a:endParaRPr lang="pl-PL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24208"/>
              </p:ext>
            </p:extLst>
          </p:nvPr>
        </p:nvGraphicFramePr>
        <p:xfrm>
          <a:off x="184683" y="2564904"/>
          <a:ext cx="8640960" cy="2888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65021759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39139127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4216691509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74834237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3162816567"/>
                    </a:ext>
                  </a:extLst>
                </a:gridCol>
              </a:tblGrid>
              <a:tr h="577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Nazwa zakresu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kres sprawozdawczy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Plan (pkt)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Wykonanie (pkt)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wykonania 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rocznej umowy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1338885277"/>
                  </a:ext>
                </a:extLst>
              </a:tr>
              <a:tr h="577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Świadczenia w zakresie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Alergologii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44348,64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48552,58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109,48 %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2947816362"/>
                  </a:ext>
                </a:extLst>
              </a:tr>
              <a:tr h="577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Świadczenia w zakresie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Położnictwa i Ginekologii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88932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81133,60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91,23 %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2749100871"/>
                  </a:ext>
                </a:extLst>
              </a:tr>
              <a:tr h="577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Świadczenia w zakresie 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Kardiologii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101778,16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94568,58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92,92 %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2220483670"/>
                  </a:ext>
                </a:extLst>
              </a:tr>
              <a:tr h="577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Świadczenia w zakresie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Otolaryngologii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 – XII 2018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44638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38586,40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pl-PL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86,44 %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 anchorCtr="1"/>
                </a:tc>
                <a:extLst>
                  <a:ext uri="{0D108BD9-81ED-4DB2-BD59-A6C34878D82A}">
                    <a16:rowId xmlns:a16="http://schemas.microsoft.com/office/drawing/2014/main" val="129116066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251520" y="1481328"/>
            <a:ext cx="8406676" cy="475598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pl-PL" sz="2800" dirty="0">
              <a:latin typeface="Trebuchet MS" pitchFamily="34" charset="0"/>
            </a:endParaRPr>
          </a:p>
          <a:p>
            <a:pPr marL="88900" indent="20638">
              <a:buNone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Centrum Medyczne Nieporęt Spółka z ograniczoną odpowiedzialnością z siedzibą w Nieporęcie, ul. Podleśna 4, 05-126 Nieporęt, zarejestrowana w Sądzie Rejonowym dla m. st. Warszawy w Warszawie Wydział XIV Krajowego Rejestru Sądowego pod numerem 0000477694 , posiadająca wpis do rejestru podmiotów leczniczych pod numerem 000000007179 powstało w wyniku przekształcenia Samodzielnego Publicznego Zakładu Opieki Zdrowotnej w Nieporęcie na podstawie ustawy o działalności leczniczej. Data rejestracji spółki w KRS nastąpiła w dniu 20.09.2013r.</a:t>
            </a:r>
            <a:br>
              <a:rPr lang="pl-PL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Centrum Medyczne Nieporęt sp. z o. o. działa na podstawie akt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ów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prawnych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:</a:t>
            </a:r>
            <a:endParaRPr lang="pl-PL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100000"/>
              <a:buFont typeface="Wingdings" panose="05000000000000000000" pitchFamily="2" charset="2"/>
              <a:buChar char="Ø"/>
            </a:pPr>
            <a:endParaRPr lang="pl-PL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80000"/>
              <a:buFont typeface="Wingdings" panose="05000000000000000000" pitchFamily="2" charset="2"/>
              <a:buChar char="Ø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Ustawy z dnia 27 sierpnia 2004 r. o świadczeniach opieki zdrowotnej finansowanych ze środków publicznych (Dz.U. z </a:t>
            </a:r>
            <a:r>
              <a:rPr lang="pl-PL" sz="2900" b="1" dirty="0" smtClean="0">
                <a:latin typeface="Times New Roman" pitchFamily="18" charset="0"/>
                <a:cs typeface="Times New Roman" pitchFamily="18" charset="0"/>
              </a:rPr>
              <a:t>2017r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pl-PL" sz="2900" dirty="0" err="1" smtClean="0">
                <a:latin typeface="Times New Roman" pitchFamily="18" charset="0"/>
                <a:cs typeface="Times New Roman" pitchFamily="18" charset="0"/>
              </a:rPr>
              <a:t>poz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 1938, z </a:t>
            </a:r>
            <a:r>
              <a:rPr lang="pl-PL" sz="2900" dirty="0" err="1" smtClean="0">
                <a:latin typeface="Times New Roman" pitchFamily="18" charset="0"/>
                <a:cs typeface="Times New Roman" pitchFamily="18" charset="0"/>
              </a:rPr>
              <a:t>późn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. zm.)</a:t>
            </a:r>
          </a:p>
          <a:p>
            <a:pPr>
              <a:buClrTx/>
              <a:buSzPct val="80000"/>
              <a:buFont typeface="Wingdings" panose="05000000000000000000" pitchFamily="2" charset="2"/>
              <a:buChar char="Ø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Ustawy o działalności leczniczej z dnia 15 kwietnia 2011 r. (Dz. U. z 2018r  poz. 160 z p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óźn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zm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pl-PL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80000"/>
              <a:buFont typeface="Wingdings" panose="05000000000000000000" pitchFamily="2" charset="2"/>
              <a:buChar char="Ø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Ustawy o rachunkowości z dnia 29 września 1994 r. (Dz. U. z 2019 r. poz. 351)</a:t>
            </a:r>
          </a:p>
          <a:p>
            <a:pPr>
              <a:buClrTx/>
              <a:buSzPct val="80000"/>
              <a:buFont typeface="Wingdings" panose="05000000000000000000" pitchFamily="2" charset="2"/>
              <a:buChar char="Ø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Ustawy z dnia  15 września 2000r. Kodeks spółek handlowych (Dz. </a:t>
            </a:r>
            <a:r>
              <a:rPr lang="pl-PL" sz="2900" dirty="0" err="1" smtClean="0">
                <a:latin typeface="Times New Roman" pitchFamily="18" charset="0"/>
                <a:cs typeface="Times New Roman" pitchFamily="18" charset="0"/>
              </a:rPr>
              <a:t>U.z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 2017r. poz. 1577)</a:t>
            </a:r>
          </a:p>
          <a:p>
            <a:pPr>
              <a:buClrTx/>
              <a:buSzPct val="80000"/>
              <a:buFont typeface="Wingdings" panose="05000000000000000000" pitchFamily="2" charset="2"/>
              <a:buChar char="Ø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Aktu Założycielskiego Spółki Centrum Medyczne Nieporęt sp. z o. o. z dnia 29 sierpnia 2013r. zmienionego dnia 26 czerwca 2017 roku i 29 marca 2018 roku.</a:t>
            </a:r>
          </a:p>
          <a:p>
            <a:pPr marL="624078" indent="-514350">
              <a:buFont typeface="+mj-lt"/>
              <a:buAutoNum type="alphaLcParenR"/>
            </a:pPr>
            <a:endParaRPr lang="pl-PL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268288" indent="158750">
              <a:buNone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W roku 2018 (w omawianym okresie) kapitał zakładowy Spółki został Uchwałą nr 1 Nadzwyczajnego Zgromadzenia Wspólników Spółki z dnia 29 marca 2018 roku w sprawie zmiany Aktu Założycielskiego Spółki podwyższony o kwotę 225 500,00 zł, poprzez utworzenie 41 nowych udziałów o wartości nominalnej 5 500,00zł każdy, które w całości zostały objęte przez dotychczasowego Wspólnika – Gminę Nieporęt .</a:t>
            </a:r>
            <a:br>
              <a:rPr lang="pl-PL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Podwyższony kapitał zakładowy Spółki został pokryty przez Gminę Nieporęt wkładem pieniężnym </a:t>
            </a:r>
            <a:br>
              <a:rPr lang="pl-PL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w wysokości 225 500, 00 zł.</a:t>
            </a:r>
            <a:br>
              <a:rPr lang="pl-PL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W kapitale własnym  Spółki ustalony kapitał zakładowy stanowi 1 243 000,00zł</a:t>
            </a:r>
            <a:r>
              <a:rPr lang="pl-PL" sz="2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pl-PL" sz="2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Centrum Medyczne Nieporęt </a:t>
            </a:r>
            <a:br>
              <a:rPr lang="pl-P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sp. z o.o.</a:t>
            </a:r>
            <a:endParaRPr lang="pl-PL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908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l-PL" sz="1400" b="1" dirty="0" smtClean="0"/>
              <a:t>Przychody w roku 2018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Świadczenia na rzecz NFZ –</a:t>
            </a:r>
            <a:r>
              <a:rPr lang="pl-PL" sz="1400" b="1" dirty="0" smtClean="0"/>
              <a:t>2 558 213,86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Pozostałe usługi medyczne – </a:t>
            </a:r>
            <a:r>
              <a:rPr lang="pl-PL" sz="1400" b="1" dirty="0" smtClean="0"/>
              <a:t>281 623,50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Realizacja programów zdrowotnych – </a:t>
            </a:r>
            <a:r>
              <a:rPr lang="pl-PL" sz="1400" b="1" dirty="0" smtClean="0"/>
              <a:t>163 160,00 zł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Pozostałe przychody operacyjne i finansowe – </a:t>
            </a:r>
            <a:r>
              <a:rPr lang="pl-PL" sz="1400" b="1" dirty="0" smtClean="0"/>
              <a:t>25 586,79 zł.</a:t>
            </a:r>
          </a:p>
          <a:p>
            <a:pPr>
              <a:buNone/>
            </a:pPr>
            <a:r>
              <a:rPr lang="pl-PL" sz="1400" b="1" u="sng" dirty="0" smtClean="0"/>
              <a:t>Razem :  3 028 584,15 </a:t>
            </a:r>
            <a:r>
              <a:rPr lang="pl-PL" sz="1400" b="1" u="sng" dirty="0" err="1" smtClean="0"/>
              <a:t>zl</a:t>
            </a:r>
            <a:r>
              <a:rPr lang="pl-PL" sz="1400" b="1" u="sng" dirty="0" smtClean="0"/>
              <a:t>.</a:t>
            </a:r>
          </a:p>
          <a:p>
            <a:pPr>
              <a:buNone/>
            </a:pPr>
            <a:endParaRPr lang="pl-PL" sz="1400" b="1" dirty="0" smtClean="0"/>
          </a:p>
          <a:p>
            <a:pPr>
              <a:buNone/>
            </a:pPr>
            <a:r>
              <a:rPr lang="pl-PL" sz="1400" b="1" dirty="0" smtClean="0"/>
              <a:t>Koszty w roku 2018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Materiały medyczne i zużycie energii –</a:t>
            </a:r>
            <a:r>
              <a:rPr lang="pl-PL" sz="1400" b="1" dirty="0" smtClean="0"/>
              <a:t> 173 503,94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Koszty zakupu usług medycznych –</a:t>
            </a:r>
            <a:r>
              <a:rPr lang="pl-PL" sz="1400" b="1" dirty="0" smtClean="0"/>
              <a:t>791 798,62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Koszty pozostałych usług w celu utrzymania prawidłowego funkcjonowania plac</a:t>
            </a:r>
            <a:r>
              <a:rPr lang="en-US" sz="1400" dirty="0" err="1" smtClean="0"/>
              <a:t>ówki</a:t>
            </a:r>
            <a:r>
              <a:rPr lang="en-US" sz="1400" dirty="0" smtClean="0"/>
              <a:t> –</a:t>
            </a:r>
            <a:r>
              <a:rPr lang="pl-PL" sz="1400" b="1" dirty="0" smtClean="0"/>
              <a:t>208 166,83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Wynagrodzenia i pochodne od wynagrodzeń osób zatrudnionych w Centrum Medycznym Nieporęt sp. z o.o. - </a:t>
            </a:r>
            <a:r>
              <a:rPr lang="pl-PL" sz="1400" b="1" dirty="0" smtClean="0"/>
              <a:t>1 529 678,22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Podatki, ubezpieczenia i pozostałe koszty - </a:t>
            </a:r>
            <a:r>
              <a:rPr lang="pl-PL" sz="1400" b="1" dirty="0" smtClean="0"/>
              <a:t>24 157,63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Pozostałe koszty operacyjne i finansowe - </a:t>
            </a:r>
            <a:r>
              <a:rPr lang="pl-PL" sz="1400" b="1" dirty="0" smtClean="0"/>
              <a:t>312,60 zł.</a:t>
            </a:r>
          </a:p>
          <a:p>
            <a:pPr marL="982663" indent="-350838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/>
              <a:t>Amortyzacja –</a:t>
            </a:r>
            <a:r>
              <a:rPr lang="pl-PL" sz="1400" b="1" dirty="0" smtClean="0"/>
              <a:t>71 987,39 zł.</a:t>
            </a:r>
          </a:p>
          <a:p>
            <a:pPr marL="109728" indent="0">
              <a:buNone/>
            </a:pPr>
            <a:r>
              <a:rPr lang="pl-PL" sz="1400" b="1" u="sng" dirty="0" smtClean="0"/>
              <a:t>Razem: 2 799 605,23zł.</a:t>
            </a:r>
            <a:r>
              <a:rPr lang="pl-PL" sz="1400" b="1" dirty="0" smtClean="0"/>
              <a:t>	</a:t>
            </a:r>
          </a:p>
          <a:p>
            <a:endParaRPr lang="pl-PL" sz="1400" b="1" dirty="0" smtClean="0"/>
          </a:p>
          <a:p>
            <a:endParaRPr lang="pl-PL" sz="1600" b="1" dirty="0" smtClean="0"/>
          </a:p>
          <a:p>
            <a:endParaRPr lang="pl-PL" sz="1600" b="1" dirty="0" smtClean="0"/>
          </a:p>
          <a:p>
            <a:endParaRPr lang="pl-PL" sz="16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Zestawienie przychodów i kosztów w roku 2018 w Centrum Medycznym Nieporęt sp. z o.o. 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2400" dirty="0" smtClean="0">
                <a:latin typeface="Times New Roman" pitchFamily="18" charset="0"/>
                <a:cs typeface="Times New Roman" pitchFamily="18" charset="0"/>
              </a:rPr>
            </a:br>
            <a:endParaRPr lang="pl-PL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6499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2000" b="1" dirty="0" smtClean="0">
                <a:latin typeface="Times New Roman" pitchFamily="18" charset="0"/>
                <a:cs typeface="Times New Roman" pitchFamily="18" charset="0"/>
              </a:rPr>
              <a:t>Analizując sytuację finansową Centrum Medycznego Nieporęt sp. z o.o. możemy określić wskaźniki które mówią o kondycji spółki</a:t>
            </a:r>
          </a:p>
          <a:p>
            <a:pPr algn="ctr">
              <a:buNone/>
            </a:pPr>
            <a:r>
              <a:rPr lang="pl-PL" sz="2000" b="1" dirty="0" smtClean="0">
                <a:latin typeface="Times New Roman" pitchFamily="18" charset="0"/>
                <a:cs typeface="Times New Roman" pitchFamily="18" charset="0"/>
              </a:rPr>
              <a:t> na dzień 31.12.2018r</a:t>
            </a:r>
            <a:r>
              <a:rPr lang="pl-PL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endParaRPr lang="pl-PL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l-PL" sz="1800" dirty="0" smtClean="0">
                <a:latin typeface="Times New Roman" pitchFamily="18" charset="0"/>
                <a:cs typeface="Times New Roman" pitchFamily="18" charset="0"/>
              </a:rPr>
              <a:t>Wskaźnik płynności określa zdolność Spółki do wywiązywania się z zobowiązań  i wynosi 6,52 co świadczy o tym, że Centrum Medyczne Nieporęt nie ma problemów z wywiązywaniem się z zobowiązań. </a:t>
            </a:r>
          </a:p>
          <a:p>
            <a:pPr>
              <a:buNone/>
            </a:pPr>
            <a:r>
              <a:rPr lang="pl-PL" sz="1800" dirty="0" smtClean="0">
                <a:latin typeface="Times New Roman" pitchFamily="18" charset="0"/>
                <a:cs typeface="Times New Roman" pitchFamily="18" charset="0"/>
              </a:rPr>
              <a:t>Wskaźnik zadłużenia wynosi 0,26 Niski wskaźnik wskazuje na to, że Spółka nie jest zadłużona.</a:t>
            </a:r>
          </a:p>
          <a:p>
            <a:pPr>
              <a:buNone/>
            </a:pPr>
            <a:r>
              <a:rPr lang="pl-PL" sz="1800" dirty="0" smtClean="0">
                <a:latin typeface="Times New Roman" pitchFamily="18" charset="0"/>
                <a:cs typeface="Times New Roman" pitchFamily="18" charset="0"/>
              </a:rPr>
              <a:t>Wskaźnik rentowności wynosi 6,55 Jest to wskaźnik świadczący o zyskowności inwestycji. W przypadku działalności Centrum Medycznego Nieporęt Sp. z o.o. jest on dodatni . Oznacza to, że wszystkie działania , które podjęło Centrum Medyczne Nieporęt sp. z o.o. w  roku 2018, przyniosło oczekiwany rezultat w postaci zysku netto na kwotę 196 705,92 zł .</a:t>
            </a:r>
          </a:p>
          <a:p>
            <a:pPr>
              <a:buNone/>
            </a:pPr>
            <a:endParaRPr lang="pl-PL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Analiza sytuacji finansowej Spółki</a:t>
            </a:r>
            <a:endParaRPr lang="pl-PL" sz="40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>
                <a:latin typeface="Cambria" pitchFamily="18" charset="0"/>
                <a:ea typeface="Cambria" pitchFamily="18" charset="0"/>
              </a:rPr>
              <a:t/>
            </a:r>
            <a:br>
              <a:rPr lang="pl-PL" dirty="0" smtClean="0">
                <a:latin typeface="Cambria" pitchFamily="18" charset="0"/>
                <a:ea typeface="Cambria" pitchFamily="18" charset="0"/>
              </a:rPr>
            </a:br>
            <a:endParaRPr lang="pl-PL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2051" name="Picture 3" descr="C:\Users\Acer\Desktop\zdjęcia przychodnia\DSC_0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155" y="0"/>
            <a:ext cx="4455140" cy="2999826"/>
          </a:xfrm>
          <a:prstGeom prst="rect">
            <a:avLst/>
          </a:prstGeom>
          <a:noFill/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1999" cy="299982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720" y="3140968"/>
            <a:ext cx="5440633" cy="3181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4929222"/>
          </a:xfrm>
        </p:spPr>
        <p:txBody>
          <a:bodyPr>
            <a:noAutofit/>
          </a:bodyPr>
          <a:lstStyle/>
          <a:p>
            <a:endParaRPr lang="pl-PL" sz="1300" dirty="0" smtClean="0">
              <a:latin typeface="Times New Roman" pitchFamily="18" charset="0"/>
              <a:cs typeface="Times New Roman" pitchFamily="18" charset="0"/>
            </a:endParaRPr>
          </a:p>
          <a:p>
            <a:pPr marL="109538" indent="158750">
              <a:buNone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Celem Spółki jest podejmowanie działań na rzecz ochrony i poprawy stanu zdrowia wszystkich zarejestrowanych w Centrum Medycznym Nieporęt pacjentów poprzez organizowanie i prowadzenie działalności leczniczej oraz profilaktycznej. Realizacji zamierzonych celów ma służyć stałe podnoszenie poziomu świadczonych usług oraz propagowanie zachowań prozdrowotnych.</a:t>
            </a:r>
          </a:p>
          <a:p>
            <a:endParaRPr lang="pl-PL" sz="1300" dirty="0" smtClean="0">
              <a:latin typeface="Times New Roman" pitchFamily="18" charset="0"/>
              <a:cs typeface="Times New Roman" pitchFamily="18" charset="0"/>
            </a:endParaRPr>
          </a:p>
          <a:p>
            <a:pPr marL="109538" indent="158750">
              <a:buNone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Do zadań Spółki należy  przede wszystkim udzielanie świadczeń zdrowotnych ze szczególnym uwzględnieniem :</a:t>
            </a:r>
          </a:p>
          <a:p>
            <a:pPr marL="1000125" indent="-28575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podstawowej  opieki zdrowotnej</a:t>
            </a:r>
          </a:p>
          <a:p>
            <a:pPr marL="1000125" indent="-28575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ambulatoryjnej opieki specjalistycznej</a:t>
            </a:r>
          </a:p>
          <a:p>
            <a:pPr marL="1000125" indent="-28575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rehabilitacji leczniczej</a:t>
            </a:r>
          </a:p>
          <a:p>
            <a:pPr marL="1000125" indent="-285750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profilaktyki i promocji zdrowia</a:t>
            </a:r>
          </a:p>
          <a:p>
            <a:pPr marL="714375" indent="0">
              <a:buSzPct val="100000"/>
              <a:buNone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</a:p>
          <a:p>
            <a:pPr marL="109538" indent="158750">
              <a:buNone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W Centrum Medycznym Nieporęt </a:t>
            </a:r>
            <a:r>
              <a:rPr lang="pl-PL" sz="1300" dirty="0" err="1" smtClean="0">
                <a:latin typeface="Times New Roman" pitchFamily="18" charset="0"/>
                <a:cs typeface="Times New Roman" pitchFamily="18" charset="0"/>
              </a:rPr>
              <a:t>sp.z</a:t>
            </a: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 o.o. w podstawowej opieki zdrowotnej w roku 2018 udzielono 33 427porad.</a:t>
            </a:r>
          </a:p>
          <a:p>
            <a:pPr marL="109538" indent="158750">
              <a:buNone/>
            </a:pPr>
            <a:endParaRPr lang="pl" sz="1300" dirty="0" smtClean="0">
              <a:latin typeface="Times New Roman" pitchFamily="18" charset="0"/>
              <a:cs typeface="Times New Roman" pitchFamily="18" charset="0"/>
            </a:endParaRPr>
          </a:p>
          <a:p>
            <a:pPr marL="109538" indent="158750">
              <a:buNone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W  Ambulatoryjnej Opiece Specjalistycznej  usługi były świadczone dla wszystkich chorych zgłaszających się   ze skierowaniem od lekarza pierwszego kontaktu  (nie obowiązuje rejonizacja) udzielono 4 875 porad, natomiast w Rehabilitacji Leczniczej w zakresie Fizjoterapii Ambulatoryjnej wykonano 55 344 zabiegi.</a:t>
            </a:r>
          </a:p>
          <a:p>
            <a:pPr marL="109538" indent="158750">
              <a:buNone/>
            </a:pP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W roku 2018 Urząd Gminy na podstawie  Ustawy z dnia 27 sierpnia 2004 r. o świadczeniach opieki zdrowotnej finansowanych ze środków publicznych (</a:t>
            </a:r>
            <a:r>
              <a:rPr lang="pl-PL" sz="1300" dirty="0" err="1" smtClean="0">
                <a:latin typeface="Times New Roman" pitchFamily="18" charset="0"/>
                <a:cs typeface="Times New Roman" pitchFamily="18" charset="0"/>
              </a:rPr>
              <a:t>Dz.U</a:t>
            </a: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. z 2017r , </a:t>
            </a:r>
            <a:r>
              <a:rPr lang="pl-PL" sz="1300" dirty="0" err="1" smtClean="0">
                <a:latin typeface="Times New Roman" pitchFamily="18" charset="0"/>
                <a:cs typeface="Times New Roman" pitchFamily="18" charset="0"/>
              </a:rPr>
              <a:t>poz</a:t>
            </a: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 1938, z </a:t>
            </a:r>
            <a:r>
              <a:rPr lang="pl-PL" sz="1300" dirty="0" err="1" smtClean="0">
                <a:latin typeface="Times New Roman" pitchFamily="18" charset="0"/>
                <a:cs typeface="Times New Roman" pitchFamily="18" charset="0"/>
              </a:rPr>
              <a:t>późn</a:t>
            </a:r>
            <a:r>
              <a:rPr lang="pl-PL" sz="1300" dirty="0" smtClean="0">
                <a:latin typeface="Times New Roman" pitchFamily="18" charset="0"/>
                <a:cs typeface="Times New Roman" pitchFamily="18" charset="0"/>
              </a:rPr>
              <a:t>. zm.) art 9b i podpisanej umowy z Centrum Medycznym Nieporęt sp. z o.o. finansował świadczenia medyczne z Rehabilitacji Leczniczej w zakresie Lekarskiej Ambulatoryjnej Opieki Rehabilitacyjnej, z której skorzystało 509 osób na łączną kwotę 51 920 zł., w okresie 01.06.2018 – 15.12.2018 roku.</a:t>
            </a:r>
          </a:p>
          <a:p>
            <a:endParaRPr lang="pl-PL" sz="12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Najważniejsze cele działalności</a:t>
            </a:r>
            <a:endParaRPr lang="pl-PL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571472" y="57148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b="1" cap="all" dirty="0" err="1" smtClean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PrOgramy</a:t>
            </a:r>
            <a:r>
              <a:rPr lang="pl-PL" b="1" cap="all" dirty="0" smtClean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zdrowotne finansowane przez gminę </a:t>
            </a:r>
            <a:r>
              <a:rPr lang="pl-PL" b="1" cap="all" dirty="0" err="1" smtClean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nieporęt</a:t>
            </a:r>
            <a:endParaRPr lang="pl-PL" b="1" cap="all" dirty="0" smtClean="0">
              <a:solidFill>
                <a:srgbClr val="FF0000"/>
              </a:solidFill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pl-PL" sz="1600" dirty="0" smtClean="0"/>
          </a:p>
          <a:p>
            <a:pPr algn="ctr">
              <a:buNone/>
            </a:pPr>
            <a:endParaRPr lang="pl-PL" sz="1600" dirty="0" smtClean="0"/>
          </a:p>
          <a:p>
            <a:pPr algn="ctr">
              <a:buNone/>
            </a:pPr>
            <a:endParaRPr lang="pl-PL" sz="1600" dirty="0" smtClean="0"/>
          </a:p>
          <a:p>
            <a:pPr algn="ctr">
              <a:buNone/>
            </a:pPr>
            <a:endParaRPr lang="pl-PL" sz="1600" dirty="0" smtClean="0"/>
          </a:p>
          <a:p>
            <a:pPr algn="ctr">
              <a:buNone/>
            </a:pPr>
            <a:endParaRPr lang="pl-PL" sz="1600" dirty="0" smtClean="0"/>
          </a:p>
          <a:p>
            <a:pPr algn="ctr">
              <a:buNone/>
            </a:pPr>
            <a:endParaRPr lang="pl-PL" sz="1600" dirty="0"/>
          </a:p>
        </p:txBody>
      </p:sp>
      <p:sp>
        <p:nvSpPr>
          <p:cNvPr id="3" name="Prostokąt 2"/>
          <p:cNvSpPr/>
          <p:nvPr/>
        </p:nvSpPr>
        <p:spPr>
          <a:xfrm>
            <a:off x="179512" y="1028342"/>
            <a:ext cx="8856984" cy="858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177800"/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W roku 2018 Centrum Medyczne Nieporęt sp. z o.o. realizowało dwa programy zdrowotne, których koszty zostały pokryte ze środków finansowych Gminy Nieporęt:</a:t>
            </a:r>
          </a:p>
          <a:p>
            <a:pPr indent="177800"/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46088"/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„Program polityki zdrowotnej w zakresie szczepień ochronnych przeciwko grypie dla osób w wieku 55 lat i powyżej, zamieszkałych na terenie gminy Nieporęt na lata 2017-2019” w okresie 26.07.2018 roku do 31.12.2018 roku, oraz </a:t>
            </a:r>
          </a:p>
          <a:p>
            <a:pPr marL="446088"/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46088"/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„Program polityki zdrowotnej w zakresie rehabilitacji leczniczej mieszkańców Gminy  Nieporęt na lata 2016-2018”. w okresie 01.03.2018 roku do 31.12.2018 roku</a:t>
            </a:r>
          </a:p>
          <a:p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1481328"/>
            <a:ext cx="8856984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pl-PL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9728" indent="0">
              <a:buNone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Kwota 163 160,00zł. została uzyskana z realizacji programów polityki zdrowotnej i świadczeń usług zdrowotnych obejmujących świadczenia gwarantowane, realizowanych na podstawie umów zawartych z Gminą Nieporęt.</a:t>
            </a:r>
          </a:p>
          <a:p>
            <a:pPr marL="109728" indent="0">
              <a:buNone/>
            </a:pPr>
            <a:endParaRPr lang="pl-P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„Polityka zdrowotna w zakresie rehabilitacji leczniczej mieszkańców Gminy Nieporęt na lata 2016 – 2018”  w wysokość 100 000,00 zł.</a:t>
            </a:r>
          </a:p>
          <a:p>
            <a:pPr marL="357188" indent="266700">
              <a:buClrTx/>
              <a:buSzPct val="120000"/>
              <a:buNone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Z programu zdrowotnego w roku 2018 skorzystało 116 pacjent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ów</a:t>
            </a:r>
            <a:r>
              <a:rPr lang="pl-PL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ykonano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4391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zabiegów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endParaRPr lang="pl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 „Program Polityki Zdrowotnej w zakresie szczepień ochronnych przeciwko grypie dla osób w wieku 55 lat i powyżej zamieszkałych na terenie Gminy Nieporęt na lata 2017-2019” w wysokości 11 240,00zł.</a:t>
            </a:r>
          </a:p>
          <a:p>
            <a:pPr marL="109538" indent="425450">
              <a:buNone/>
            </a:pPr>
            <a:r>
              <a:rPr lang="pl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Z programu skorzystało 281 osób  na łączną kwotę 11 240,00 zł </a:t>
            </a:r>
          </a:p>
          <a:p>
            <a:endParaRPr lang="pl-PL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pl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Programy zdrowotne  - finansowane przez Gminę Nieporęt</a:t>
            </a:r>
            <a:endParaRPr lang="pl-PL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827584" y="2132856"/>
            <a:ext cx="8208912" cy="3874435"/>
          </a:xfrm>
        </p:spPr>
        <p:txBody>
          <a:bodyPr/>
          <a:lstStyle/>
          <a:p>
            <a:pPr marL="109538" indent="604838">
              <a:buNone/>
            </a:pPr>
            <a:r>
              <a:rPr lang="pl-PL" sz="1900" dirty="0" smtClean="0">
                <a:latin typeface="Times New Roman" pitchFamily="18" charset="0"/>
                <a:cs typeface="Times New Roman" pitchFamily="18" charset="0"/>
              </a:rPr>
              <a:t>W roku 2018 Urząd Gminy na podstawie  Ustawy z dnia 27 sierpnia 2004 r. o świadczeniach opieki zdrowotnej finansowanych ze środków publicznych (Dz.U. z 2017r , </a:t>
            </a:r>
            <a:r>
              <a:rPr lang="pl-PL" sz="1900" dirty="0" err="1" smtClean="0">
                <a:latin typeface="Times New Roman" pitchFamily="18" charset="0"/>
                <a:cs typeface="Times New Roman" pitchFamily="18" charset="0"/>
              </a:rPr>
              <a:t>poz</a:t>
            </a:r>
            <a:r>
              <a:rPr lang="pl-PL" sz="1900" dirty="0" smtClean="0">
                <a:latin typeface="Times New Roman" pitchFamily="18" charset="0"/>
                <a:cs typeface="Times New Roman" pitchFamily="18" charset="0"/>
              </a:rPr>
              <a:t> 1938, z </a:t>
            </a:r>
            <a:r>
              <a:rPr lang="pl-PL" sz="1900" dirty="0" err="1" smtClean="0">
                <a:latin typeface="Times New Roman" pitchFamily="18" charset="0"/>
                <a:cs typeface="Times New Roman" pitchFamily="18" charset="0"/>
              </a:rPr>
              <a:t>późn</a:t>
            </a:r>
            <a:r>
              <a:rPr lang="pl-PL" sz="1900" dirty="0" smtClean="0">
                <a:latin typeface="Times New Roman" pitchFamily="18" charset="0"/>
                <a:cs typeface="Times New Roman" pitchFamily="18" charset="0"/>
              </a:rPr>
              <a:t>. zm.) art 9b i podpisanej umowy z Centrum Medycznym Nieporęt sp. z o.o. finansował świadczenia medyczne z Rehabilitacji Leczniczej w zakresie Lekarskiej Ambulatoryjnej Opieki Rehabilitacyjnej, z której skorzystało 509 osób na łączną kwotę 51 920 zł., w okresie 01.06.2018 – 15.12.2018 roku.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Świadczenia Lekarskie finansowane przez Gminę Nieporęt</a:t>
            </a:r>
            <a:endParaRPr lang="pl-PL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pl-PL" sz="2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Struktura organizacyjna Spółki Centrum Medyczne Nieporęt sp. z o.o.</a:t>
            </a:r>
            <a:endParaRPr lang="pl-PL" sz="24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>
          <a:xfrm>
            <a:off x="0" y="2053040"/>
            <a:ext cx="9143999" cy="4256280"/>
          </a:xfrm>
        </p:spPr>
        <p:txBody>
          <a:bodyPr numCol="3">
            <a:noAutofit/>
          </a:bodyPr>
          <a:lstStyle/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Poradnia lekarza podstawowej opieki zdrowotnej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Poradnia pielęgniarki podstawowej opieki zdrowotnej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 Poradnia położnej podstawowej opieki zdrowotnej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Gabinet profilaktyki i pomocy przedlekarskiej w Szkole Podstawowej w Białobrzegach                                          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Gabinet profilaktyki i pomocy przedlekarskiej w Szkole Podstawowej w Izabelinie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Gabinet profilaktyki i pomocy przedlekarskiej w Szkole Podstawowej w Józefowie                                                         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Gabinet profilaktyki i pomocy przedlekarskiej w Szkole Podstawowej w Nieporęcie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Gabinet profilaktyki i pomocy przedlekarskiej w Szkole Podstawowej w Zespole Szkolno-  Przedszkolnym w Wólce Radzymińskiej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Gabinet pielęgniarki szkolnej w Szkole Podstawowej w Stanisławowie Pierwszym.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Alergologiczna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 Otolaryngologiczna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Kardiologiczna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Ginekologiczno-Położnicza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Punkt szczepień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Medycyny Pracy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Gabinet diagnostyczno – zabiegowy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Zespół transportu sanitarnego  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Rehabilitacyjna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Dział fizjoterapii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Komórki organizacyjne i stanowiska niezbędne do funkcjonowania  Centrum Medycznego Nieporęt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Ortopedyczna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Okulistyczna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Reumatologiczna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Chirurgii Naczyniowej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Poradnia Medycyny Sportowej</a:t>
            </a:r>
          </a:p>
          <a:p>
            <a:pPr>
              <a:buClrTx/>
              <a:buSzPct val="120000"/>
              <a:buFont typeface="Arial" panose="020B0604020202020204" pitchFamily="34" charset="0"/>
              <a:buChar char="•"/>
            </a:pPr>
            <a:endParaRPr lang="pl-PL" sz="1400" dirty="0"/>
          </a:p>
        </p:txBody>
      </p:sp>
      <p:sp>
        <p:nvSpPr>
          <p:cNvPr id="2" name="pole tekstowe 1"/>
          <p:cNvSpPr txBox="1"/>
          <p:nvPr/>
        </p:nvSpPr>
        <p:spPr>
          <a:xfrm>
            <a:off x="178563" y="14847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indent="0">
              <a:buNone/>
            </a:pPr>
            <a:r>
              <a:rPr lang="pl-PL">
                <a:latin typeface="Times New Roman" pitchFamily="18" charset="0"/>
                <a:cs typeface="Times New Roman" pitchFamily="18" charset="0"/>
              </a:rPr>
              <a:t>Strukturę organizacyjną Centrum Medycznego Nieporęt Sp. z o.o. tworzą: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109728" indent="0">
              <a:buNone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W ramach Narodowego Funduszu Zdrowia</a:t>
            </a:r>
            <a:r>
              <a:rPr lang="pl-PL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działania w zakresie ochrony zdrowia realizowane były w oparciu o umowy z MOW NFZ.</a:t>
            </a:r>
          </a:p>
          <a:p>
            <a:pPr marL="109728" indent="0">
              <a:buNone/>
            </a:pPr>
            <a:endParaRPr lang="pl-PL" sz="56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W ramach swojej działalności Centrum Medyczne Nieporęt realizowało usługi świadczeń medycznych  w zakresie: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lekarza podstawowej opieki zdrowotnej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pielęgniarki  podstawowej opieki zdrowotnej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położnej podstawowej opieki zdrowotnej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pielęgniarki w placówkach oświatowych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transportu sanitarnego  podstawowej opieki zdrowotnej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  <a:tabLst>
                <a:tab pos="984250" algn="l"/>
              </a:tabLst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ambulatoryjnej opieki specjalistycznej (kardiologicznej, </a:t>
            </a:r>
            <a:r>
              <a:rPr lang="pl-PL" sz="5600" dirty="0" err="1" smtClean="0">
                <a:latin typeface="Times New Roman" pitchFamily="18" charset="0"/>
                <a:cs typeface="Times New Roman" pitchFamily="18" charset="0"/>
              </a:rPr>
              <a:t>tolaryngologicznej</a:t>
            </a: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, 	alergologicznej, ginekologii i położnictwa)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  <a:tabLst>
                <a:tab pos="984250" algn="l"/>
              </a:tabLst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rehabilitacji leczniczej (ambulatoryjne porady lekarskie) – finansowane 	przez Gminę  Nieporęt.</a:t>
            </a:r>
          </a:p>
          <a:p>
            <a:pPr marL="625475" indent="358775">
              <a:buClrTx/>
              <a:buSzPct val="120000"/>
              <a:buFont typeface="Arial" panose="020B0604020202020204" pitchFamily="34" charset="0"/>
              <a:buChar char="•"/>
            </a:pPr>
            <a:r>
              <a:rPr lang="pl-PL" sz="5600" dirty="0" smtClean="0">
                <a:latin typeface="Times New Roman" pitchFamily="18" charset="0"/>
                <a:cs typeface="Times New Roman" pitchFamily="18" charset="0"/>
              </a:rPr>
              <a:t>fizjoterapii ambulatoryjnej.    </a:t>
            </a:r>
          </a:p>
          <a:p>
            <a:pPr>
              <a:buNone/>
            </a:pPr>
            <a:r>
              <a:rPr lang="pl" sz="5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>
                <a:solidFill>
                  <a:srgbClr val="FF0000"/>
                </a:solidFill>
              </a:rPr>
              <a:t>Zakres prowadzonej działalności</a:t>
            </a:r>
            <a:endParaRPr lang="pl-PL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494</TotalTime>
  <Words>2036</Words>
  <Application>Microsoft Office PowerPoint</Application>
  <PresentationFormat>Pokaz na ekranie (4:3)</PresentationFormat>
  <Paragraphs>288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32" baseType="lpstr">
      <vt:lpstr>Arial</vt:lpstr>
      <vt:lpstr>Calibri</vt:lpstr>
      <vt:lpstr>Cambria</vt:lpstr>
      <vt:lpstr>Lucida Sans Unicode</vt:lpstr>
      <vt:lpstr>Times New Roman</vt:lpstr>
      <vt:lpstr>Trebuchet MS</vt:lpstr>
      <vt:lpstr>Verdana</vt:lpstr>
      <vt:lpstr>Wingdings</vt:lpstr>
      <vt:lpstr>Wingdings 2</vt:lpstr>
      <vt:lpstr>Wingdings 3</vt:lpstr>
      <vt:lpstr>Hol</vt:lpstr>
      <vt:lpstr>Prezentacja programu PowerPoint</vt:lpstr>
      <vt:lpstr>Centrum Medyczne Nieporęt  sp. z o.o.</vt:lpstr>
      <vt:lpstr>Prezentacja programu PowerPoint</vt:lpstr>
      <vt:lpstr>Najważniejsze cele działalności</vt:lpstr>
      <vt:lpstr>Prezentacja programu PowerPoint</vt:lpstr>
      <vt:lpstr>Programy zdrowotne  - finansowane przez Gminę Nieporęt</vt:lpstr>
      <vt:lpstr>Świadczenia Lekarskie finansowane przez Gminę Nieporęt</vt:lpstr>
      <vt:lpstr>Struktura organizacyjna Spółki Centrum Medyczne Nieporęt sp. z o.o.</vt:lpstr>
      <vt:lpstr>Zakres prowadzonej działalności</vt:lpstr>
      <vt:lpstr>  Główne środki finansowe Centrum Medyczne Nieporęt sp. z o.o.  uzyskuje ze świadczeń medycznych na rzecz  Narodowego Funduszu Zdrowia. </vt:lpstr>
      <vt:lpstr>Działalność komercyjna</vt:lpstr>
      <vt:lpstr>Prezentacja programu PowerPoint</vt:lpstr>
      <vt:lpstr>Ze środków przeznaczonych na podwyższenie kapitału zakładowego:</vt:lpstr>
      <vt:lpstr>Polityka inwestycyjna i remontowa </vt:lpstr>
      <vt:lpstr>Zatrudnienie w Centrum Medycznym Nieporęt sp. z o.o. </vt:lpstr>
      <vt:lpstr>Zatrudnienie w Centrum Medycznym Nieporęt sp. z o.o. </vt:lpstr>
      <vt:lpstr>  DZIAŁALNOŚĆ LECZNICZA CENTRUM MEDYCZNEGO NIEPORĘT SP. Z O. O. </vt:lpstr>
      <vt:lpstr>Prezentacja programu PowerPoint</vt:lpstr>
      <vt:lpstr>DZIAŁALNOŚĆ LECZNICZA CENTRUM MEDYCZNEGO NIEPORĘT SP. Z O. O.</vt:lpstr>
      <vt:lpstr>Zestawienie przychodów i kosztów w roku 2018 w Centrum Medycznym Nieporęt sp. z o.o.   </vt:lpstr>
      <vt:lpstr>Analiza sytuacji finansowej Spółki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Acer</dc:creator>
  <cp:lastModifiedBy>Joanna Jonska</cp:lastModifiedBy>
  <cp:revision>62</cp:revision>
  <dcterms:created xsi:type="dcterms:W3CDTF">2019-05-25T08:25:00Z</dcterms:created>
  <dcterms:modified xsi:type="dcterms:W3CDTF">2019-06-13T14:21:35Z</dcterms:modified>
</cp:coreProperties>
</file>