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28" r:id="rId2"/>
  </p:sldMasterIdLst>
  <p:notesMasterIdLst>
    <p:notesMasterId r:id="rId29"/>
  </p:notesMasterIdLst>
  <p:handoutMasterIdLst>
    <p:handoutMasterId r:id="rId30"/>
  </p:handoutMasterIdLst>
  <p:sldIdLst>
    <p:sldId id="256" r:id="rId3"/>
    <p:sldId id="308" r:id="rId4"/>
    <p:sldId id="300" r:id="rId5"/>
    <p:sldId id="297" r:id="rId6"/>
    <p:sldId id="273" r:id="rId7"/>
    <p:sldId id="286" r:id="rId8"/>
    <p:sldId id="269" r:id="rId9"/>
    <p:sldId id="275" r:id="rId10"/>
    <p:sldId id="302" r:id="rId11"/>
    <p:sldId id="305" r:id="rId12"/>
    <p:sldId id="304" r:id="rId13"/>
    <p:sldId id="270" r:id="rId14"/>
    <p:sldId id="313" r:id="rId15"/>
    <p:sldId id="309" r:id="rId16"/>
    <p:sldId id="310" r:id="rId17"/>
    <p:sldId id="278" r:id="rId18"/>
    <p:sldId id="306" r:id="rId19"/>
    <p:sldId id="289" r:id="rId20"/>
    <p:sldId id="311" r:id="rId21"/>
    <p:sldId id="312" r:id="rId22"/>
    <p:sldId id="299" r:id="rId23"/>
    <p:sldId id="282" r:id="rId24"/>
    <p:sldId id="272" r:id="rId25"/>
    <p:sldId id="303" r:id="rId26"/>
    <p:sldId id="277" r:id="rId27"/>
    <p:sldId id="285" r:id="rId28"/>
  </p:sldIdLst>
  <p:sldSz cx="12188825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792">
          <p15:clr>
            <a:srgbClr val="A4A3A4"/>
          </p15:clr>
        </p15:guide>
        <p15:guide id="4" orient="horz" pos="336">
          <p15:clr>
            <a:srgbClr val="A4A3A4"/>
          </p15:clr>
        </p15:guide>
        <p15:guide id="5" orient="horz" pos="1920">
          <p15:clr>
            <a:srgbClr val="A4A3A4"/>
          </p15:clr>
        </p15:guide>
        <p15:guide id="6" orient="horz" pos="3984">
          <p15:clr>
            <a:srgbClr val="A4A3A4"/>
          </p15:clr>
        </p15:guide>
        <p15:guide id="7" orient="horz" pos="1152">
          <p15:clr>
            <a:srgbClr val="A4A3A4"/>
          </p15:clr>
        </p15:guide>
        <p15:guide id="8" pos="3839">
          <p15:clr>
            <a:srgbClr val="A4A3A4"/>
          </p15:clr>
        </p15:guide>
        <p15:guide id="9" pos="671">
          <p15:clr>
            <a:srgbClr val="A4A3A4"/>
          </p15:clr>
        </p15:guide>
        <p15:guide id="10" pos="7007">
          <p15:clr>
            <a:srgbClr val="A4A3A4"/>
          </p15:clr>
        </p15:guide>
        <p15:guide id="11" pos="6143">
          <p15:clr>
            <a:srgbClr val="A4A3A4"/>
          </p15:clr>
        </p15:guide>
        <p15:guide id="12" pos="3263">
          <p15:clr>
            <a:srgbClr val="A4A3A4"/>
          </p15:clr>
        </p15:guide>
        <p15:guide id="13" pos="7391">
          <p15:clr>
            <a:srgbClr val="A4A3A4"/>
          </p15:clr>
        </p15:guide>
        <p15:guide id="14" pos="369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95086" autoAdjust="0"/>
  </p:normalViewPr>
  <p:slideViewPr>
    <p:cSldViewPr showGuides="1">
      <p:cViewPr varScale="1">
        <p:scale>
          <a:sx n="61" d="100"/>
          <a:sy n="61" d="100"/>
        </p:scale>
        <p:origin x="78" y="276"/>
      </p:cViewPr>
      <p:guideLst>
        <p:guide orient="horz" pos="2160"/>
        <p:guide orient="horz" pos="1008"/>
        <p:guide orient="horz" pos="3792"/>
        <p:guide orient="horz" pos="336"/>
        <p:guide orient="horz" pos="1920"/>
        <p:guide orient="horz" pos="3984"/>
        <p:guide orient="horz" pos="1152"/>
        <p:guide pos="3839"/>
        <p:guide pos="671"/>
        <p:guide pos="7007"/>
        <p:guide pos="6143"/>
        <p:guide pos="3263"/>
        <p:guide pos="7391"/>
        <p:guide pos="369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0" d="100"/>
          <a:sy n="80" d="100"/>
        </p:scale>
        <p:origin x="20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pl.aka\Desktop\prezentacja%20absolutorium\wykresy%20do%20prezentacji%2015.05.2019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.chwojnicka\Desktop\SPRAWY%20DZIA&#321;U\raport%20o%20stanie%20gminy\2018\Wykresy%20do%20prezentacji%20za%20%202018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4598265665417"/>
          <c:y val="0.22038759586291098"/>
          <c:w val="0.83254973012599187"/>
          <c:h val="0.76868717386557583"/>
        </c:manualLayout>
      </c:layout>
      <c:pie3DChart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Arkusz6!$B$2:$B$12</c:f>
              <c:strCache>
                <c:ptCount val="11"/>
                <c:pt idx="0">
                  <c:v>Gospodarka ściekowa</c:v>
                </c:pt>
                <c:pt idx="1">
                  <c:v>Inwestycje oświatowe</c:v>
                </c:pt>
                <c:pt idx="2">
                  <c:v>Ścieżki rowerowe</c:v>
                </c:pt>
                <c:pt idx="3">
                  <c:v>Drogi </c:v>
                </c:pt>
                <c:pt idx="4">
                  <c:v>Obiekty sportowe</c:v>
                </c:pt>
                <c:pt idx="5">
                  <c:v>Administracja publiczna</c:v>
                </c:pt>
                <c:pt idx="6">
                  <c:v>Wodociągi</c:v>
                </c:pt>
                <c:pt idx="7">
                  <c:v>Pozostałe inwestycje i dotacje</c:v>
                </c:pt>
                <c:pt idx="8">
                  <c:v>Oświetlenie ulic</c:v>
                </c:pt>
                <c:pt idx="9">
                  <c:v>Domy i ośrodki kultury</c:v>
                </c:pt>
                <c:pt idx="10">
                  <c:v>Ochotniczne straże pożarne</c:v>
                </c:pt>
              </c:strCache>
            </c:strRef>
          </c:cat>
          <c:val>
            <c:numRef>
              <c:f>Arkusz6!$C$2:$C$12</c:f>
            </c:numRef>
          </c:val>
          <c:extLst>
            <c:ext xmlns:c16="http://schemas.microsoft.com/office/drawing/2014/chart" uri="{C3380CC4-5D6E-409C-BE32-E72D297353CC}">
              <c16:uniqueId val="{00000000-6CF4-4F0A-895D-5B0B29B9C4F1}"/>
            </c:ext>
          </c:extLst>
        </c:ser>
        <c:ser>
          <c:idx val="1"/>
          <c:order val="1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Arkusz6!$B$2:$B$12</c:f>
              <c:strCache>
                <c:ptCount val="11"/>
                <c:pt idx="0">
                  <c:v>Gospodarka ściekowa</c:v>
                </c:pt>
                <c:pt idx="1">
                  <c:v>Inwestycje oświatowe</c:v>
                </c:pt>
                <c:pt idx="2">
                  <c:v>Ścieżki rowerowe</c:v>
                </c:pt>
                <c:pt idx="3">
                  <c:v>Drogi </c:v>
                </c:pt>
                <c:pt idx="4">
                  <c:v>Obiekty sportowe</c:v>
                </c:pt>
                <c:pt idx="5">
                  <c:v>Administracja publiczna</c:v>
                </c:pt>
                <c:pt idx="6">
                  <c:v>Wodociągi</c:v>
                </c:pt>
                <c:pt idx="7">
                  <c:v>Pozostałe inwestycje i dotacje</c:v>
                </c:pt>
                <c:pt idx="8">
                  <c:v>Oświetlenie ulic</c:v>
                </c:pt>
                <c:pt idx="9">
                  <c:v>Domy i ośrodki kultury</c:v>
                </c:pt>
                <c:pt idx="10">
                  <c:v>Ochotniczne straże pożarne</c:v>
                </c:pt>
              </c:strCache>
            </c:strRef>
          </c:cat>
          <c:val>
            <c:numRef>
              <c:f>Arkusz6!$D$2:$D$12</c:f>
            </c:numRef>
          </c:val>
          <c:extLst>
            <c:ext xmlns:c16="http://schemas.microsoft.com/office/drawing/2014/chart" uri="{C3380CC4-5D6E-409C-BE32-E72D297353CC}">
              <c16:uniqueId val="{00000001-6CF4-4F0A-895D-5B0B29B9C4F1}"/>
            </c:ext>
          </c:extLst>
        </c:ser>
        <c:ser>
          <c:idx val="2"/>
          <c:order val="2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6CF4-4F0A-895D-5B0B29B9C4F1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6CF4-4F0A-895D-5B0B29B9C4F1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6CF4-4F0A-895D-5B0B29B9C4F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9-6CF4-4F0A-895D-5B0B29B9C4F1}"/>
              </c:ext>
            </c:extLst>
          </c:dPt>
          <c:dPt>
            <c:idx val="4"/>
            <c:bubble3D val="0"/>
            <c:spPr>
              <a:solidFill>
                <a:srgbClr val="7030A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B-6CF4-4F0A-895D-5B0B29B9C4F1}"/>
              </c:ext>
            </c:extLst>
          </c:dPt>
          <c:dPt>
            <c:idx val="5"/>
            <c:bubble3D val="0"/>
            <c:spPr>
              <a:solidFill>
                <a:srgbClr val="19D6DB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D-6CF4-4F0A-895D-5B0B29B9C4F1}"/>
              </c:ext>
            </c:extLst>
          </c:dPt>
          <c:dPt>
            <c:idx val="6"/>
            <c:bubble3D val="0"/>
            <c:spPr>
              <a:solidFill>
                <a:srgbClr val="FA48E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F-6CF4-4F0A-895D-5B0B29B9C4F1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1-6CF4-4F0A-895D-5B0B29B9C4F1}"/>
              </c:ext>
            </c:extLst>
          </c:dPt>
          <c:dPt>
            <c:idx val="8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3-6CF4-4F0A-895D-5B0B29B9C4F1}"/>
              </c:ext>
            </c:extLst>
          </c:dPt>
          <c:dPt>
            <c:idx val="9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5-6CF4-4F0A-895D-5B0B29B9C4F1}"/>
              </c:ext>
            </c:extLst>
          </c:dPt>
          <c:dPt>
            <c:idx val="1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7-6CF4-4F0A-895D-5B0B29B9C4F1}"/>
              </c:ext>
            </c:extLst>
          </c:dPt>
          <c:dLbls>
            <c:dLbl>
              <c:idx val="0"/>
              <c:layout>
                <c:manualLayout>
                  <c:x val="1.2003923478103133E-2"/>
                  <c:y val="-9.757647911670119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00" b="1" i="0" u="none" strike="noStrike" kern="1200" spc="0" baseline="0">
                        <a:solidFill>
                          <a:schemeClr val="accent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Gospodarka ściekowa</a:t>
                    </a:r>
                  </a:p>
                  <a:p>
                    <a:pPr>
                      <a:defRPr sz="1300">
                        <a:latin typeface="Calibri" panose="020F0502020204030204" pitchFamily="34" charset="0"/>
                      </a:defRPr>
                    </a:pPr>
                    <a:r>
                      <a:rPr lang="en-US" baseline="0" dirty="0" smtClean="0"/>
                      <a:t>36%</a:t>
                    </a:r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00" b="1" i="0" u="none" strike="noStrike" kern="1200" spc="0" baseline="0">
                      <a:solidFill>
                        <a:schemeClr val="accent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38990365077761"/>
                      <c:h val="0.111314241138730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CF4-4F0A-895D-5B0B29B9C4F1}"/>
                </c:ext>
              </c:extLst>
            </c:dLbl>
            <c:dLbl>
              <c:idx val="1"/>
              <c:layout>
                <c:manualLayout>
                  <c:x val="9.2664022475946808E-2"/>
                  <c:y val="0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1" i="0" u="none" strike="noStrike" kern="1200" spc="0" baseline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Inwestycje oświatowe</a:t>
                    </a:r>
                    <a:r>
                      <a:rPr lang="en-US" baseline="0" dirty="0"/>
                      <a:t>
</a:t>
                    </a:r>
                    <a:r>
                      <a:rPr lang="en-US" baseline="0" dirty="0" smtClean="0"/>
                      <a:t>19%</a:t>
                    </a:r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1" i="0" u="none" strike="noStrike" kern="1200" spc="0" baseline="0">
                      <a:solidFill>
                        <a:srgbClr val="FF0000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CF4-4F0A-895D-5B0B29B9C4F1}"/>
                </c:ext>
              </c:extLst>
            </c:dLbl>
            <c:dLbl>
              <c:idx val="2"/>
              <c:layout>
                <c:manualLayout>
                  <c:x val="-1.736613603473228E-2"/>
                  <c:y val="1.358234295415959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1" i="0" u="none" strike="noStrike" kern="1200" spc="0" baseline="0">
                        <a:solidFill>
                          <a:srgbClr val="00B05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pPr>
                    <a:r>
                      <a:rPr lang="en-US" dirty="0" err="1" smtClean="0"/>
                      <a:t>Ścieżki</a:t>
                    </a:r>
                    <a:r>
                      <a:rPr lang="en-US" dirty="0" smtClean="0"/>
                      <a:t> </a:t>
                    </a:r>
                    <a:r>
                      <a:rPr lang="en-US" dirty="0" err="1" smtClean="0"/>
                      <a:t>rowerowe</a:t>
                    </a:r>
                    <a:r>
                      <a:rPr lang="en-US" dirty="0" smtClean="0"/>
                      <a:t> </a:t>
                    </a:r>
                  </a:p>
                  <a:p>
                    <a:pPr>
                      <a:defRPr sz="1300">
                        <a:solidFill>
                          <a:srgbClr val="00B050"/>
                        </a:solidFill>
                        <a:latin typeface="Calibri" panose="020F0502020204030204" pitchFamily="34" charset="0"/>
                      </a:defRPr>
                    </a:pPr>
                    <a:r>
                      <a:rPr lang="en-US" dirty="0" smtClean="0"/>
                      <a:t>13%</a:t>
                    </a:r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1" i="0" u="none" strike="noStrike" kern="1200" spc="0" baseline="0">
                      <a:solidFill>
                        <a:srgbClr val="00B050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CF4-4F0A-895D-5B0B29B9C4F1}"/>
                </c:ext>
              </c:extLst>
            </c:dLbl>
            <c:dLbl>
              <c:idx val="3"/>
              <c:layout>
                <c:manualLayout>
                  <c:x val="-4.2450554751567775E-2"/>
                  <c:y val="-6.791171477079796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1" i="0" u="none" strike="noStrike" kern="1200" spc="0" baseline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Drogi</a:t>
                    </a:r>
                    <a:r>
                      <a:rPr lang="en-US" baseline="0" dirty="0"/>
                      <a:t>
</a:t>
                    </a:r>
                    <a:r>
                      <a:rPr lang="en-US" baseline="0" dirty="0" smtClean="0"/>
                      <a:t>12%</a:t>
                    </a:r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1" i="0" u="none" strike="noStrike" kern="1200" spc="0" baseline="0">
                      <a:solidFill>
                        <a:srgbClr val="002060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CF4-4F0A-895D-5B0B29B9C4F1}"/>
                </c:ext>
              </c:extLst>
            </c:dLbl>
            <c:dLbl>
              <c:idx val="4"/>
              <c:layout>
                <c:manualLayout>
                  <c:x val="0"/>
                  <c:y val="2.2637238256932239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1" i="0" u="none" strike="noStrike" kern="1200" spc="0" baseline="0">
                        <a:solidFill>
                          <a:srgbClr val="7030A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Obiekty sportowe</a:t>
                    </a:r>
                    <a:r>
                      <a:rPr lang="en-US" baseline="0" dirty="0"/>
                      <a:t>
</a:t>
                    </a:r>
                    <a:r>
                      <a:rPr lang="en-US" baseline="0" dirty="0" smtClean="0"/>
                      <a:t>6%</a:t>
                    </a:r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1" i="0" u="none" strike="noStrike" kern="1200" spc="0" baseline="0">
                      <a:solidFill>
                        <a:srgbClr val="7030A0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6CF4-4F0A-895D-5B0B29B9C4F1}"/>
                </c:ext>
              </c:extLst>
            </c:dLbl>
            <c:dLbl>
              <c:idx val="5"/>
              <c:layout>
                <c:manualLayout>
                  <c:x val="-9.7942576280714552E-2"/>
                  <c:y val="-2.03735144312393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1" i="0" u="none" strike="noStrike" kern="1200" spc="0" baseline="0">
                        <a:solidFill>
                          <a:srgbClr val="19D6DB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Administracja publiczna </a:t>
                    </a:r>
                    <a:r>
                      <a:rPr lang="en-US" baseline="0" dirty="0"/>
                      <a:t>
</a:t>
                    </a:r>
                    <a:r>
                      <a:rPr lang="en-US" baseline="0" dirty="0" smtClean="0"/>
                      <a:t>4%</a:t>
                    </a:r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1" i="0" u="none" strike="noStrike" kern="1200" spc="0" baseline="0">
                      <a:solidFill>
                        <a:srgbClr val="19D6DB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6CF4-4F0A-895D-5B0B29B9C4F1}"/>
                </c:ext>
              </c:extLst>
            </c:dLbl>
            <c:dLbl>
              <c:idx val="6"/>
              <c:layout>
                <c:manualLayout>
                  <c:x val="-6.198222610549637E-2"/>
                  <c:y val="-2.707822554029386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00" b="1" i="0" u="none" strike="noStrike" kern="1200" spc="0" baseline="0">
                        <a:solidFill>
                          <a:srgbClr val="FA48E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Wodociągi</a:t>
                    </a:r>
                    <a:r>
                      <a:rPr lang="en-US" baseline="0" dirty="0"/>
                      <a:t>
</a:t>
                    </a:r>
                    <a:r>
                      <a:rPr lang="en-US" baseline="0" dirty="0" smtClean="0"/>
                      <a:t>3%</a:t>
                    </a:r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00" b="1" i="0" u="none" strike="noStrike" kern="1200" spc="0" baseline="0">
                      <a:solidFill>
                        <a:srgbClr val="FA48E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2050832419672976E-2"/>
                      <c:h val="0.107496067312168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6CF4-4F0A-895D-5B0B29B9C4F1}"/>
                </c:ext>
              </c:extLst>
            </c:dLbl>
            <c:dLbl>
              <c:idx val="7"/>
              <c:layout>
                <c:manualLayout>
                  <c:x val="-0.13178758095643184"/>
                  <c:y val="-5.838393496307391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00" b="1" i="0" u="none" strike="noStrike" kern="1200" spc="0" baseline="0">
                        <a:solidFill>
                          <a:schemeClr val="accent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pPr>
                    <a:r>
                      <a:rPr lang="pl-PL" dirty="0" smtClean="0"/>
                      <a:t>Pozostałe inwestycje i dotacje</a:t>
                    </a:r>
                    <a:r>
                      <a:rPr lang="pl-PL" baseline="0" dirty="0"/>
                      <a:t>
</a:t>
                    </a:r>
                    <a:r>
                      <a:rPr lang="pl-PL" baseline="0" dirty="0" smtClean="0"/>
                      <a:t>2%</a:t>
                    </a:r>
                    <a:endParaRPr lang="pl-PL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00" b="1" i="0" u="none" strike="noStrike" kern="1200" spc="0" baseline="0">
                      <a:solidFill>
                        <a:schemeClr val="accent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192907402437395"/>
                      <c:h val="0.1790703200158734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1-6CF4-4F0A-895D-5B0B29B9C4F1}"/>
                </c:ext>
              </c:extLst>
            </c:dLbl>
            <c:dLbl>
              <c:idx val="8"/>
              <c:layout>
                <c:manualLayout>
                  <c:x val="1.2317799771651698E-2"/>
                  <c:y val="-9.38128438188838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00" b="1" i="0" u="none" strike="noStrike" kern="1200" spc="0" baseline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Oświetlenie ulic</a:t>
                    </a:r>
                    <a:r>
                      <a:rPr lang="en-US" baseline="0" dirty="0"/>
                      <a:t>
</a:t>
                    </a:r>
                    <a:r>
                      <a:rPr lang="en-US" baseline="0" dirty="0" smtClean="0"/>
                      <a:t>2%</a:t>
                    </a:r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00" b="1" i="0" u="none" strike="noStrike" kern="1200" spc="0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177568072990139"/>
                      <c:h val="9.299995833795451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3-6CF4-4F0A-895D-5B0B29B9C4F1}"/>
                </c:ext>
              </c:extLst>
            </c:dLbl>
            <c:dLbl>
              <c:idx val="9"/>
              <c:layout>
                <c:manualLayout>
                  <c:x val="0.17459515100409845"/>
                  <c:y val="-0.1292698599432286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1" i="0" u="none" strike="noStrike" kern="1200" spc="0" baseline="0">
                        <a:solidFill>
                          <a:schemeClr val="accent5">
                            <a:lumMod val="75000"/>
                          </a:schemeClr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pPr>
                    <a:r>
                      <a:rPr lang="en-US" baseline="0" dirty="0" err="1" smtClean="0"/>
                      <a:t>Domy</a:t>
                    </a:r>
                    <a:r>
                      <a:rPr lang="en-US" baseline="0" dirty="0" smtClean="0"/>
                      <a:t> </a:t>
                    </a:r>
                    <a:r>
                      <a:rPr lang="en-US" baseline="0" dirty="0" err="1" smtClean="0"/>
                      <a:t>kultury</a:t>
                    </a:r>
                    <a:r>
                      <a:rPr lang="en-US" baseline="0" dirty="0" smtClean="0"/>
                      <a:t> </a:t>
                    </a:r>
                    <a:r>
                      <a:rPr lang="en-US" baseline="0" dirty="0"/>
                      <a:t>
</a:t>
                    </a:r>
                    <a:r>
                      <a:rPr lang="en-US" baseline="0" dirty="0" smtClean="0"/>
                      <a:t>1%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1" i="0" u="none" strike="noStrike" kern="1200" spc="0" baseline="0">
                      <a:solidFill>
                        <a:schemeClr val="accent5">
                          <a:lumMod val="75000"/>
                        </a:schemeClr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6CF4-4F0A-895D-5B0B29B9C4F1}"/>
                </c:ext>
              </c:extLst>
            </c:dLbl>
            <c:dLbl>
              <c:idx val="10"/>
              <c:layout>
                <c:manualLayout>
                  <c:x val="0.19114084039290286"/>
                  <c:y val="-1.175364300344919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00" b="1" i="0" u="none" strike="noStrike" kern="1200" spc="0" baseline="0">
                        <a:solidFill>
                          <a:srgbClr val="FD7469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pPr>
                    <a:r>
                      <a:rPr lang="en-US" dirty="0" err="1" smtClean="0"/>
                      <a:t>Ochotnicze</a:t>
                    </a:r>
                    <a:r>
                      <a:rPr lang="en-US" dirty="0" smtClean="0"/>
                      <a:t> </a:t>
                    </a:r>
                    <a:r>
                      <a:rPr lang="en-US" dirty="0" err="1" smtClean="0"/>
                      <a:t>straże</a:t>
                    </a:r>
                    <a:r>
                      <a:rPr lang="en-US" dirty="0" smtClean="0"/>
                      <a:t> </a:t>
                    </a:r>
                    <a:r>
                      <a:rPr lang="en-US" dirty="0" err="1" smtClean="0"/>
                      <a:t>pożarne</a:t>
                    </a:r>
                    <a:r>
                      <a:rPr lang="en-US" baseline="0" dirty="0"/>
                      <a:t>
</a:t>
                    </a:r>
                    <a:r>
                      <a:rPr lang="en-US" baseline="0" dirty="0" smtClean="0"/>
                      <a:t>1%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1" i="0" u="none" strike="noStrike" kern="1200" spc="0" baseline="0">
                      <a:solidFill>
                        <a:srgbClr val="FD7469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6CF4-4F0A-895D-5B0B29B9C4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spc="0" baseline="0">
                    <a:solidFill>
                      <a:schemeClr val="accent3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Arkusz6!$B$2:$B$12</c:f>
              <c:strCache>
                <c:ptCount val="11"/>
                <c:pt idx="0">
                  <c:v>Gospodarka ściekowa</c:v>
                </c:pt>
                <c:pt idx="1">
                  <c:v>Inwestycje oświatowe</c:v>
                </c:pt>
                <c:pt idx="2">
                  <c:v>Ścieżki rowerowe</c:v>
                </c:pt>
                <c:pt idx="3">
                  <c:v>Drogi </c:v>
                </c:pt>
                <c:pt idx="4">
                  <c:v>Obiekty sportowe</c:v>
                </c:pt>
                <c:pt idx="5">
                  <c:v>Administracja publiczna</c:v>
                </c:pt>
                <c:pt idx="6">
                  <c:v>Wodociągi</c:v>
                </c:pt>
                <c:pt idx="7">
                  <c:v>Pozostałe inwestycje i dotacje</c:v>
                </c:pt>
                <c:pt idx="8">
                  <c:v>Oświetlenie ulic</c:v>
                </c:pt>
                <c:pt idx="9">
                  <c:v>Domy i ośrodki kultury</c:v>
                </c:pt>
                <c:pt idx="10">
                  <c:v>Ochotniczne straże pożarne</c:v>
                </c:pt>
              </c:strCache>
            </c:strRef>
          </c:cat>
          <c:val>
            <c:numRef>
              <c:f>Arkusz6!$E$2:$E$12</c:f>
              <c:numCache>
                <c:formatCode>#,##0.00\ "zł"</c:formatCode>
                <c:ptCount val="11"/>
                <c:pt idx="0">
                  <c:v>9792288.8100000005</c:v>
                </c:pt>
                <c:pt idx="1">
                  <c:v>5136312.66</c:v>
                </c:pt>
                <c:pt idx="2">
                  <c:v>3658874.47</c:v>
                </c:pt>
                <c:pt idx="3">
                  <c:v>3180195.49</c:v>
                </c:pt>
                <c:pt idx="4">
                  <c:v>1635307.77</c:v>
                </c:pt>
                <c:pt idx="5">
                  <c:v>1242024.8199999998</c:v>
                </c:pt>
                <c:pt idx="6">
                  <c:v>828502.03</c:v>
                </c:pt>
                <c:pt idx="7">
                  <c:v>604356.99</c:v>
                </c:pt>
                <c:pt idx="8">
                  <c:v>556811.78</c:v>
                </c:pt>
                <c:pt idx="9">
                  <c:v>423374.66</c:v>
                </c:pt>
                <c:pt idx="10">
                  <c:v>438200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6CF4-4F0A-895D-5B0B29B9C4F1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  <a:ln>
          <a:solidFill>
            <a:schemeClr val="bg1">
              <a:lumMod val="85000"/>
            </a:schemeClr>
          </a:solidFill>
        </a:ln>
        <a:effectLst/>
        <a:sp3d>
          <a:contourClr>
            <a:schemeClr val="bg1">
              <a:lumMod val="85000"/>
            </a:schemeClr>
          </a:contourClr>
        </a:sp3d>
      </c:spPr>
    </c:floor>
    <c:sideWall>
      <c:thickness val="0"/>
      <c:spPr>
        <a:noFill/>
        <a:ln>
          <a:solidFill>
            <a:schemeClr val="bg1">
              <a:lumMod val="85000"/>
            </a:schemeClr>
          </a:solidFill>
        </a:ln>
        <a:effectLst/>
        <a:sp3d>
          <a:contourClr>
            <a:schemeClr val="bg1">
              <a:lumMod val="85000"/>
            </a:schemeClr>
          </a:contourClr>
        </a:sp3d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2112648600194238"/>
          <c:y val="1.9658606798883274E-2"/>
          <c:w val="0.77634215046073041"/>
          <c:h val="0.7691278854753781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Arkusz3!$H$1</c:f>
              <c:strCache>
                <c:ptCount val="1"/>
                <c:pt idx="0">
                  <c:v>Środki krajowe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B0F0"/>
              </a:solidFill>
            </a:ln>
            <a:effectLst/>
            <a:sp3d>
              <a:contourClr>
                <a:srgbClr val="00B0F0"/>
              </a:contourClr>
            </a:sp3d>
          </c:spPr>
          <c:invertIfNegative val="0"/>
          <c:dLbls>
            <c:dLbl>
              <c:idx val="3"/>
              <c:layout>
                <c:manualLayout>
                  <c:x val="9.876544490009331E-3"/>
                  <c:y val="-2.450980392156862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DA8-47C4-A1D0-AD22B1146986}"/>
                </c:ext>
              </c:extLst>
            </c:dLbl>
            <c:dLbl>
              <c:idx val="10"/>
              <c:layout>
                <c:manualLayout>
                  <c:x val="7.0175438596490197E-3"/>
                  <c:y val="-7.4524860485567234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DA8-47C4-A1D0-AD22B114698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00B0F0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Arkusz3!$B$2:$B$12</c:f>
              <c:strCache>
                <c:ptCount val="11"/>
                <c:pt idx="0">
                  <c:v>Gospodarka ściekowa  38%</c:v>
                </c:pt>
                <c:pt idx="1">
                  <c:v>Inwestycje oświatowe  27%</c:v>
                </c:pt>
                <c:pt idx="2">
                  <c:v>Ścieżki rowerowe 71%</c:v>
                </c:pt>
                <c:pt idx="3">
                  <c:v>Drogi 3%</c:v>
                </c:pt>
                <c:pt idx="4">
                  <c:v>Obiekty sportowe 16%</c:v>
                </c:pt>
                <c:pt idx="5">
                  <c:v>Administracja publiczna  50%</c:v>
                </c:pt>
                <c:pt idx="6">
                  <c:v>Wodociągi  </c:v>
                </c:pt>
                <c:pt idx="7">
                  <c:v>Pozostałe inwestycje i dotacje</c:v>
                </c:pt>
                <c:pt idx="8">
                  <c:v>Oświetlenie ulic</c:v>
                </c:pt>
                <c:pt idx="9">
                  <c:v>Domy i ośrodki kultury</c:v>
                </c:pt>
                <c:pt idx="10">
                  <c:v>Ochotniczne straże pożarne  1%</c:v>
                </c:pt>
              </c:strCache>
            </c:strRef>
          </c:cat>
          <c:val>
            <c:numRef>
              <c:f>Arkusz3!$H$2:$H$12</c:f>
              <c:numCache>
                <c:formatCode>_-* #\ ##0.00\ [$zł-415]_-;\-* #\ ##0.00\ [$zł-415]_-;_-* "-"??\ [$zł-415]_-;_-@_-</c:formatCode>
                <c:ptCount val="11"/>
                <c:pt idx="3">
                  <c:v>100000</c:v>
                </c:pt>
                <c:pt idx="10">
                  <c:v>5000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1-7DA8-47C4-A1D0-AD22B1146986}"/>
            </c:ext>
          </c:extLst>
        </c:ser>
        <c:ser>
          <c:idx val="1"/>
          <c:order val="1"/>
          <c:tx>
            <c:strRef>
              <c:f>Arkusz3!$G$1</c:f>
              <c:strCache>
                <c:ptCount val="1"/>
                <c:pt idx="0">
                  <c:v>Środki unijne 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FF0000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Arkusz3!$B$2:$B$12</c:f>
              <c:strCache>
                <c:ptCount val="11"/>
                <c:pt idx="0">
                  <c:v>Gospodarka ściekowa  38%</c:v>
                </c:pt>
                <c:pt idx="1">
                  <c:v>Inwestycje oświatowe  27%</c:v>
                </c:pt>
                <c:pt idx="2">
                  <c:v>Ścieżki rowerowe 71%</c:v>
                </c:pt>
                <c:pt idx="3">
                  <c:v>Drogi 3%</c:v>
                </c:pt>
                <c:pt idx="4">
                  <c:v>Obiekty sportowe 16%</c:v>
                </c:pt>
                <c:pt idx="5">
                  <c:v>Administracja publiczna  50%</c:v>
                </c:pt>
                <c:pt idx="6">
                  <c:v>Wodociągi  </c:v>
                </c:pt>
                <c:pt idx="7">
                  <c:v>Pozostałe inwestycje i dotacje</c:v>
                </c:pt>
                <c:pt idx="8">
                  <c:v>Oświetlenie ulic</c:v>
                </c:pt>
                <c:pt idx="9">
                  <c:v>Domy i ośrodki kultury</c:v>
                </c:pt>
                <c:pt idx="10">
                  <c:v>Ochotniczne straże pożarne  1%</c:v>
                </c:pt>
              </c:strCache>
            </c:strRef>
          </c:cat>
          <c:val>
            <c:numRef>
              <c:f>Arkusz3!$G$2:$G$12</c:f>
              <c:numCache>
                <c:formatCode>_-* #\ ##0.00\ [$zł-415]_-;\-* #\ ##0.00\ [$zł-415]_-;_-* "-"??\ [$zł-415]_-;_-@_-</c:formatCode>
                <c:ptCount val="11"/>
                <c:pt idx="0">
                  <c:v>3729653.97</c:v>
                </c:pt>
                <c:pt idx="1">
                  <c:v>1404161.25</c:v>
                </c:pt>
                <c:pt idx="2">
                  <c:v>2603644</c:v>
                </c:pt>
                <c:pt idx="4">
                  <c:v>254997.45</c:v>
                </c:pt>
                <c:pt idx="5">
                  <c:v>615284.68000000005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2-7DA8-47C4-A1D0-AD22B1146986}"/>
            </c:ext>
          </c:extLst>
        </c:ser>
        <c:ser>
          <c:idx val="2"/>
          <c:order val="2"/>
          <c:tx>
            <c:strRef>
              <c:f>Arkusz3!$E$1</c:f>
              <c:strCache>
                <c:ptCount val="1"/>
                <c:pt idx="0">
                  <c:v>Wydatki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00B050"/>
              </a:solidFill>
            </a:ln>
            <a:effectLst/>
            <a:sp3d>
              <a:contourClr>
                <a:srgbClr val="00B050"/>
              </a:contourClr>
            </a:sp3d>
          </c:spPr>
          <c:invertIfNegative val="0"/>
          <c:dLbls>
            <c:dLbl>
              <c:idx val="0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7DA8-47C4-A1D0-AD22B114698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rgbClr val="92D050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Arkusz3!$B$2:$B$12</c:f>
              <c:strCache>
                <c:ptCount val="11"/>
                <c:pt idx="0">
                  <c:v>Gospodarka ściekowa  38%</c:v>
                </c:pt>
                <c:pt idx="1">
                  <c:v>Inwestycje oświatowe  27%</c:v>
                </c:pt>
                <c:pt idx="2">
                  <c:v>Ścieżki rowerowe 71%</c:v>
                </c:pt>
                <c:pt idx="3">
                  <c:v>Drogi 3%</c:v>
                </c:pt>
                <c:pt idx="4">
                  <c:v>Obiekty sportowe 16%</c:v>
                </c:pt>
                <c:pt idx="5">
                  <c:v>Administracja publiczna  50%</c:v>
                </c:pt>
                <c:pt idx="6">
                  <c:v>Wodociągi  </c:v>
                </c:pt>
                <c:pt idx="7">
                  <c:v>Pozostałe inwestycje i dotacje</c:v>
                </c:pt>
                <c:pt idx="8">
                  <c:v>Oświetlenie ulic</c:v>
                </c:pt>
                <c:pt idx="9">
                  <c:v>Domy i ośrodki kultury</c:v>
                </c:pt>
                <c:pt idx="10">
                  <c:v>Ochotniczne straże pożarne  1%</c:v>
                </c:pt>
              </c:strCache>
            </c:strRef>
          </c:cat>
          <c:val>
            <c:numRef>
              <c:f>Arkusz3!$E$2:$E$12</c:f>
              <c:numCache>
                <c:formatCode>"zł"#,##0.00_);\("zł"#,##0.00\)</c:formatCode>
                <c:ptCount val="11"/>
                <c:pt idx="0">
                  <c:v>9792288.8100000005</c:v>
                </c:pt>
                <c:pt idx="1">
                  <c:v>5136312.66</c:v>
                </c:pt>
                <c:pt idx="2">
                  <c:v>3658874.47</c:v>
                </c:pt>
                <c:pt idx="3">
                  <c:v>3180195.49</c:v>
                </c:pt>
                <c:pt idx="4">
                  <c:v>1635307.77</c:v>
                </c:pt>
                <c:pt idx="5">
                  <c:v>1242024.8199999998</c:v>
                </c:pt>
                <c:pt idx="6">
                  <c:v>828502.03</c:v>
                </c:pt>
                <c:pt idx="7">
                  <c:v>604356.99</c:v>
                </c:pt>
                <c:pt idx="8">
                  <c:v>556811.78</c:v>
                </c:pt>
                <c:pt idx="9">
                  <c:v>423374.66</c:v>
                </c:pt>
                <c:pt idx="10">
                  <c:v>438200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3-7DA8-47C4-A1D0-AD22B11469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73995424"/>
        <c:axId val="273992928"/>
        <c:axId val="264574512"/>
      </c:bar3DChart>
      <c:catAx>
        <c:axId val="273995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pl-PL"/>
          </a:p>
        </c:txPr>
        <c:crossAx val="273992928"/>
        <c:crossesAt val="0"/>
        <c:auto val="1"/>
        <c:lblAlgn val="ctr"/>
        <c:lblOffset val="100"/>
        <c:noMultiLvlLbl val="0"/>
      </c:catAx>
      <c:valAx>
        <c:axId val="273992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\ &quot;zł&quot;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pl-PL"/>
          </a:p>
        </c:txPr>
        <c:crossAx val="273995424"/>
        <c:crosses val="autoZero"/>
        <c:crossBetween val="between"/>
      </c:valAx>
      <c:serAx>
        <c:axId val="264574512"/>
        <c:scaling>
          <c:orientation val="minMax"/>
        </c:scaling>
        <c:delete val="1"/>
        <c:axPos val="b"/>
        <c:majorTickMark val="out"/>
        <c:minorTickMark val="none"/>
        <c:tickLblPos val="nextTo"/>
        <c:crossAx val="273992928"/>
        <c:crossesAt val="0"/>
      </c:ser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3050686558916978"/>
          <c:y val="0.16797286730271191"/>
          <c:w val="0.4589419533084681"/>
          <c:h val="6.13140767831519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r">
              <a:defRPr sz="1200"/>
            </a:lvl1pPr>
          </a:lstStyle>
          <a:p>
            <a:fld id="{24CE221E-83ED-4F6C-BA5F-3F9E6FDB6953}" type="datetimeFigureOut">
              <a:rPr lang="pl-PL" smtClean="0"/>
              <a:t>2019-06-14</a:t>
            </a:fld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8055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8055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r">
              <a:defRPr sz="1200"/>
            </a:lvl1pPr>
          </a:lstStyle>
          <a:p>
            <a:fld id="{CA4CBEF8-5CDE-472B-839B-B8BB0C881006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63289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r">
              <a:defRPr sz="1200"/>
            </a:lvl1pPr>
          </a:lstStyle>
          <a:p>
            <a:fld id="{97853E5F-CE67-483C-A264-F17AC70E9CA2}" type="datetimeFigureOut">
              <a:rPr lang="pl-PL" smtClean="0"/>
              <a:t>2019-06-14</a:t>
            </a:fld>
            <a:endParaRPr lang="pl-PL" dirty="0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92" tIns="45496" rIns="90992" bIns="45496" rtlCol="0" anchor="ctr"/>
          <a:lstStyle/>
          <a:p>
            <a:endParaRPr lang="pl-PL" dirty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0992" tIns="45496" rIns="90992" bIns="45496" rtlCol="0"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r">
              <a:defRPr sz="1200"/>
            </a:lvl1pPr>
          </a:lstStyle>
          <a:p>
            <a:fld id="{6BB98AFB-CB0D-4DFE-87B9-B4B0D0DE73C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12805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98AFB-CB0D-4DFE-87B9-B4B0D0DE73CD}" type="slidenum">
              <a:rPr lang="pl-PL" smtClean="0"/>
              <a:t>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976616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98AFB-CB0D-4DFE-87B9-B4B0D0DE73CD}" type="slidenum">
              <a:rPr lang="pl-PL" smtClean="0"/>
              <a:t>26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32744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98AFB-CB0D-4DFE-87B9-B4B0D0DE73CD}" type="slidenum">
              <a:rPr lang="pl-PL" smtClean="0"/>
              <a:t>4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79495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98AFB-CB0D-4DFE-87B9-B4B0D0DE73CD}" type="slidenum">
              <a:rPr lang="pl-PL" smtClean="0"/>
              <a:t>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01209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98AFB-CB0D-4DFE-87B9-B4B0D0DE73CD}" type="slidenum">
              <a:rPr lang="pl-PL" smtClean="0"/>
              <a:t>12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316203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98AFB-CB0D-4DFE-87B9-B4B0D0DE73CD}" type="slidenum">
              <a:rPr lang="pl-PL" smtClean="0"/>
              <a:t>14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093316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98AFB-CB0D-4DFE-87B9-B4B0D0DE73CD}" type="slidenum">
              <a:rPr lang="pl-PL" smtClean="0"/>
              <a:t>15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11360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98AFB-CB0D-4DFE-87B9-B4B0D0DE73CD}" type="slidenum">
              <a:rPr lang="pl-PL" smtClean="0"/>
              <a:t>18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918083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98AFB-CB0D-4DFE-87B9-B4B0D0DE73CD}" type="slidenum">
              <a:rPr lang="pl-PL" smtClean="0"/>
              <a:t>22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76872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98AFB-CB0D-4DFE-87B9-B4B0D0DE73CD}" type="slidenum">
              <a:rPr lang="pl-PL" smtClean="0"/>
              <a:t>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61971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8539" y="2514601"/>
            <a:ext cx="8913077" cy="2262781"/>
          </a:xfrm>
        </p:spPr>
        <p:txBody>
          <a:bodyPr anchor="b">
            <a:normAutofit/>
          </a:bodyPr>
          <a:lstStyle>
            <a:lvl1pPr>
              <a:defRPr sz="539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8539" y="4777380"/>
            <a:ext cx="8913077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pl-PL" smtClean="0"/>
              <a:t>2019-06-14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1"/>
            <a:ext cx="1744198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674" y="4529541"/>
            <a:ext cx="779564" cy="365125"/>
          </a:xfrm>
        </p:spPr>
        <p:txBody>
          <a:bodyPr/>
          <a:lstStyle/>
          <a:p>
            <a:fld id="{AAEAE4A8-A6E5-453E-B946-FB774B73F48C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9186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8538" y="609600"/>
            <a:ext cx="8913077" cy="3117040"/>
          </a:xfrm>
        </p:spPr>
        <p:txBody>
          <a:bodyPr anchor="ctr">
            <a:normAutofit/>
          </a:bodyPr>
          <a:lstStyle>
            <a:lvl1pPr algn="l">
              <a:defRPr sz="4799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8538" y="4354046"/>
            <a:ext cx="8913077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7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pl-PL" smtClean="0"/>
              <a:pPr/>
              <a:t>2019-06-14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7" y="3178176"/>
            <a:ext cx="1588113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674" y="3244140"/>
            <a:ext cx="779564" cy="365125"/>
          </a:xfrm>
        </p:spPr>
        <p:txBody>
          <a:bodyPr/>
          <a:lstStyle/>
          <a:p>
            <a:fld id="{AAEAE4A8-A6E5-453E-B946-FB774B73F48C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5631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207" y="609600"/>
            <a:ext cx="8391740" cy="2895600"/>
          </a:xfrm>
        </p:spPr>
        <p:txBody>
          <a:bodyPr anchor="ctr">
            <a:normAutofit/>
          </a:bodyPr>
          <a:lstStyle>
            <a:lvl1pPr algn="l">
              <a:defRPr sz="4799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4159" y="3505200"/>
            <a:ext cx="7534591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063" indent="0">
              <a:buFontTx/>
              <a:buNone/>
              <a:defRPr/>
            </a:lvl2pPr>
            <a:lvl3pPr marL="914126" indent="0">
              <a:buFontTx/>
              <a:buNone/>
              <a:defRPr/>
            </a:lvl3pPr>
            <a:lvl4pPr marL="1371189" indent="0">
              <a:buFontTx/>
              <a:buNone/>
              <a:defRPr/>
            </a:lvl4pPr>
            <a:lvl5pPr marL="1828251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8538" y="4354046"/>
            <a:ext cx="8913077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7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pl-PL" smtClean="0"/>
              <a:pPr/>
              <a:t>2019-06-14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7" y="3178176"/>
            <a:ext cx="1588113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674" y="3244140"/>
            <a:ext cx="779564" cy="365125"/>
          </a:xfrm>
        </p:spPr>
        <p:txBody>
          <a:bodyPr/>
          <a:lstStyle/>
          <a:p>
            <a:fld id="{AAEAE4A8-A6E5-453E-B946-FB774B73F48C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14" name="TextBox 13"/>
          <p:cNvSpPr txBox="1"/>
          <p:nvPr/>
        </p:nvSpPr>
        <p:spPr>
          <a:xfrm>
            <a:off x="2467010" y="648005"/>
            <a:ext cx="609441" cy="58477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/>
          <a:p>
            <a:pPr lvl="0"/>
            <a:r>
              <a:rPr lang="en-US" sz="7998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1958" y="2905306"/>
            <a:ext cx="609441" cy="58477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/>
          <a:p>
            <a:pPr lvl="0"/>
            <a:r>
              <a:rPr lang="en-US" sz="7998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8501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8539" y="2438401"/>
            <a:ext cx="8913078" cy="2724845"/>
          </a:xfrm>
        </p:spPr>
        <p:txBody>
          <a:bodyPr anchor="b">
            <a:normAutofit/>
          </a:bodyPr>
          <a:lstStyle>
            <a:lvl1pPr algn="l">
              <a:defRPr sz="4799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8539" y="5181600"/>
            <a:ext cx="8913078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pl-PL" smtClean="0"/>
              <a:pPr/>
              <a:t>2019-06-14</a:t>
            </a:fld>
            <a:endParaRPr lang="pl-P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7" y="4911726"/>
            <a:ext cx="1588113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674" y="4983088"/>
            <a:ext cx="779564" cy="365125"/>
          </a:xfrm>
        </p:spPr>
        <p:txBody>
          <a:bodyPr/>
          <a:lstStyle/>
          <a:p>
            <a:fld id="{AAEAE4A8-A6E5-453E-B946-FB774B73F48C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0015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207" y="609600"/>
            <a:ext cx="8391740" cy="2895600"/>
          </a:xfrm>
        </p:spPr>
        <p:txBody>
          <a:bodyPr anchor="ctr">
            <a:normAutofit/>
          </a:bodyPr>
          <a:lstStyle>
            <a:lvl1pPr algn="l">
              <a:defRPr sz="4799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8538" y="4343400"/>
            <a:ext cx="8913078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399">
                <a:solidFill>
                  <a:schemeClr val="accent1"/>
                </a:solidFill>
              </a:defRPr>
            </a:lvl1pPr>
            <a:lvl2pPr marL="457063" indent="0">
              <a:buFontTx/>
              <a:buNone/>
              <a:defRPr/>
            </a:lvl2pPr>
            <a:lvl3pPr marL="914126" indent="0">
              <a:buFontTx/>
              <a:buNone/>
              <a:defRPr/>
            </a:lvl3pPr>
            <a:lvl4pPr marL="1371189" indent="0">
              <a:buFontTx/>
              <a:buNone/>
              <a:defRPr/>
            </a:lvl4pPr>
            <a:lvl5pPr marL="1828251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8539" y="5181600"/>
            <a:ext cx="8913078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pl-PL" smtClean="0"/>
              <a:pPr/>
              <a:t>2019-06-14</a:t>
            </a:fld>
            <a:endParaRPr lang="pl-P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7" y="4911726"/>
            <a:ext cx="1588113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674" y="4983088"/>
            <a:ext cx="779564" cy="365125"/>
          </a:xfrm>
        </p:spPr>
        <p:txBody>
          <a:bodyPr/>
          <a:lstStyle/>
          <a:p>
            <a:fld id="{AAEAE4A8-A6E5-453E-B946-FB774B73F48C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17" name="TextBox 16"/>
          <p:cNvSpPr txBox="1"/>
          <p:nvPr/>
        </p:nvSpPr>
        <p:spPr>
          <a:xfrm>
            <a:off x="2467010" y="648005"/>
            <a:ext cx="609441" cy="58477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/>
          <a:p>
            <a:pPr lvl="0"/>
            <a:r>
              <a:rPr lang="en-US" sz="7998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1958" y="2905306"/>
            <a:ext cx="609441" cy="58477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/>
          <a:p>
            <a:pPr lvl="0"/>
            <a:r>
              <a:rPr lang="en-US" sz="7998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5290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8538" y="627407"/>
            <a:ext cx="8913077" cy="2880020"/>
          </a:xfrm>
        </p:spPr>
        <p:txBody>
          <a:bodyPr anchor="ctr">
            <a:normAutofit/>
          </a:bodyPr>
          <a:lstStyle>
            <a:lvl1pPr algn="l">
              <a:defRPr sz="4799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8538" y="4343400"/>
            <a:ext cx="8913078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399">
                <a:solidFill>
                  <a:schemeClr val="accent1"/>
                </a:solidFill>
              </a:defRPr>
            </a:lvl1pPr>
            <a:lvl2pPr marL="457063" indent="0">
              <a:buFontTx/>
              <a:buNone/>
              <a:defRPr/>
            </a:lvl2pPr>
            <a:lvl3pPr marL="914126" indent="0">
              <a:buFontTx/>
              <a:buNone/>
              <a:defRPr/>
            </a:lvl3pPr>
            <a:lvl4pPr marL="1371189" indent="0">
              <a:buFontTx/>
              <a:buNone/>
              <a:defRPr/>
            </a:lvl4pPr>
            <a:lvl5pPr marL="1828251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8539" y="5181600"/>
            <a:ext cx="8913078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pl-PL" smtClean="0"/>
              <a:pPr/>
              <a:t>2019-06-14</a:t>
            </a:fld>
            <a:endParaRPr lang="pl-P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7" y="4911726"/>
            <a:ext cx="1588113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674" y="4983088"/>
            <a:ext cx="779564" cy="365125"/>
          </a:xfrm>
        </p:spPr>
        <p:txBody>
          <a:bodyPr/>
          <a:lstStyle/>
          <a:p>
            <a:fld id="{AAEAE4A8-A6E5-453E-B946-FB774B73F48C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9014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pl-PL" smtClean="0"/>
              <a:pPr/>
              <a:t>2019-06-14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7" y="714376"/>
            <a:ext cx="1588113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531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2392" y="627406"/>
            <a:ext cx="2207026" cy="5283817"/>
          </a:xfrm>
        </p:spPr>
        <p:txBody>
          <a:bodyPr vert="eaVert" anchor="ctr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8538" y="627406"/>
            <a:ext cx="6475313" cy="5283817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pl-PL" smtClean="0"/>
              <a:pPr/>
              <a:t>2019-06-14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7" y="714376"/>
            <a:ext cx="1588113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82380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250" y="624110"/>
            <a:ext cx="8909366" cy="128089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8538" y="2133600"/>
            <a:ext cx="8913078" cy="3777622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pl-PL" smtClean="0"/>
              <a:pPr/>
              <a:t>2019-06-14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7" y="714376"/>
            <a:ext cx="1588113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9174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8538" y="2058750"/>
            <a:ext cx="8913077" cy="1468800"/>
          </a:xfrm>
        </p:spPr>
        <p:txBody>
          <a:bodyPr anchor="b"/>
          <a:lstStyle>
            <a:lvl1pPr algn="l">
              <a:defRPr sz="3999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8538" y="3530129"/>
            <a:ext cx="8913077" cy="860400"/>
          </a:xfrm>
        </p:spPr>
        <p:txBody>
          <a:bodyPr anchor="t"/>
          <a:lstStyle>
            <a:lvl1pPr marL="0" indent="0" algn="l">
              <a:buNone/>
              <a:defRPr sz="1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pl-PL" smtClean="0"/>
              <a:t>2019-06-14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7" y="3178176"/>
            <a:ext cx="1588113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674" y="3244140"/>
            <a:ext cx="779564" cy="365125"/>
          </a:xfrm>
        </p:spPr>
        <p:txBody>
          <a:bodyPr/>
          <a:lstStyle/>
          <a:p>
            <a:fld id="{AAEAE4A8-A6E5-453E-B946-FB774B73F48C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4362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8538" y="2133600"/>
            <a:ext cx="4312741" cy="3777622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88874" y="2126222"/>
            <a:ext cx="4312741" cy="3777622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pl-PL" smtClean="0"/>
              <a:pPr/>
              <a:t>2019-06-14</a:t>
            </a:fld>
            <a:endParaRPr lang="pl-P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7" y="714376"/>
            <a:ext cx="1588113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674" y="787783"/>
            <a:ext cx="779564" cy="365125"/>
          </a:xfrm>
        </p:spPr>
        <p:txBody>
          <a:bodyPr/>
          <a:lstStyle/>
          <a:p>
            <a:fld id="{AAEAE4A8-A6E5-453E-B946-FB774B73F48C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3255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8608" y="1972703"/>
            <a:ext cx="3991692" cy="576262"/>
          </a:xfrm>
        </p:spPr>
        <p:txBody>
          <a:bodyPr anchor="b">
            <a:noAutofit/>
          </a:bodyPr>
          <a:lstStyle>
            <a:lvl1pPr marL="0" indent="0">
              <a:buNone/>
              <a:defRPr sz="2399" b="0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8538" y="2548966"/>
            <a:ext cx="4341762" cy="3354060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4674" y="1969475"/>
            <a:ext cx="3997960" cy="576262"/>
          </a:xfrm>
        </p:spPr>
        <p:txBody>
          <a:bodyPr anchor="b">
            <a:noAutofit/>
          </a:bodyPr>
          <a:lstStyle>
            <a:lvl1pPr marL="0" indent="0">
              <a:buNone/>
              <a:defRPr sz="2399" b="0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5091" y="2545738"/>
            <a:ext cx="4337544" cy="3354060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pl-PL" smtClean="0"/>
              <a:pPr/>
              <a:t>2019-06-14</a:t>
            </a:fld>
            <a:endParaRPr lang="pl-P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7" y="714376"/>
            <a:ext cx="1588113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674" y="787783"/>
            <a:ext cx="779564" cy="365125"/>
          </a:xfrm>
        </p:spPr>
        <p:txBody>
          <a:bodyPr/>
          <a:lstStyle/>
          <a:p>
            <a:fld id="{AAEAE4A8-A6E5-453E-B946-FB774B73F48C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2703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pl-PL" smtClean="0"/>
              <a:t>2019-06-14</a:t>
            </a:fld>
            <a:endParaRPr lang="pl-P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7" y="714376"/>
            <a:ext cx="1588113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9478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pl-PL" smtClean="0"/>
              <a:t>2019-06-14</a:t>
            </a:fld>
            <a:endParaRPr lang="pl-PL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7" y="714376"/>
            <a:ext cx="1588113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842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8538" y="446088"/>
            <a:ext cx="3504286" cy="976312"/>
          </a:xfrm>
        </p:spPr>
        <p:txBody>
          <a:bodyPr anchor="b"/>
          <a:lstStyle>
            <a:lvl1pPr algn="l">
              <a:defRPr sz="1999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1365" y="446089"/>
            <a:ext cx="5180251" cy="5414963"/>
          </a:xfrm>
        </p:spPr>
        <p:txBody>
          <a:bodyPr anchor="ctr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8538" y="1598613"/>
            <a:ext cx="3504286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pl-PL" smtClean="0"/>
              <a:pPr/>
              <a:t>2019-06-14</a:t>
            </a:fld>
            <a:endParaRPr lang="pl-P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7" y="714376"/>
            <a:ext cx="1588113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13602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8539" y="4800600"/>
            <a:ext cx="8913078" cy="566738"/>
          </a:xfrm>
        </p:spPr>
        <p:txBody>
          <a:bodyPr anchor="b">
            <a:normAutofit/>
          </a:bodyPr>
          <a:lstStyle>
            <a:lvl1pPr algn="l">
              <a:defRPr sz="2399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8538" y="634965"/>
            <a:ext cx="8913078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063" indent="0">
              <a:buNone/>
              <a:defRPr sz="1600"/>
            </a:lvl2pPr>
            <a:lvl3pPr marL="914126" indent="0">
              <a:buNone/>
              <a:defRPr sz="1600"/>
            </a:lvl3pPr>
            <a:lvl4pPr marL="1371189" indent="0">
              <a:buNone/>
              <a:defRPr sz="1600"/>
            </a:lvl4pPr>
            <a:lvl5pPr marL="1828251" indent="0">
              <a:buNone/>
              <a:defRPr sz="1600"/>
            </a:lvl5pPr>
            <a:lvl6pPr marL="2285314" indent="0">
              <a:buNone/>
              <a:defRPr sz="1600"/>
            </a:lvl6pPr>
            <a:lvl7pPr marL="2742377" indent="0">
              <a:buNone/>
              <a:defRPr sz="1600"/>
            </a:lvl7pPr>
            <a:lvl8pPr marL="3199440" indent="0">
              <a:buNone/>
              <a:defRPr sz="1600"/>
            </a:lvl8pPr>
            <a:lvl9pPr marL="3656503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8539" y="5367338"/>
            <a:ext cx="891307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18CDB-507C-4930-A837-A5174CBF43A0}" type="datetimeFigureOut">
              <a:rPr lang="pl-PL" smtClean="0"/>
              <a:t>2019-06-14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7" y="4911726"/>
            <a:ext cx="1588113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674" y="4983088"/>
            <a:ext cx="779564" cy="365125"/>
          </a:xfrm>
        </p:spPr>
        <p:txBody>
          <a:bodyPr/>
          <a:lstStyle/>
          <a:p>
            <a:fld id="{D86984E7-4529-41BC-8A22-8F296747BF7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0231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0773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14" y="-786"/>
            <a:ext cx="2356060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32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249" y="624110"/>
            <a:ext cx="8909366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8538" y="2133600"/>
            <a:ext cx="8913078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58914" y="6130437"/>
            <a:ext cx="1145984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FA9E5-6744-4841-888F-9E7CC0C2B7EC}" type="datetimeFigureOut">
              <a:rPr lang="pl-PL" smtClean="0"/>
              <a:pPr/>
              <a:t>2019-06-14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8538" y="6135809"/>
            <a:ext cx="76180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674" y="787783"/>
            <a:ext cx="7795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99">
                <a:solidFill>
                  <a:srgbClr val="FEFFFF"/>
                </a:solidFill>
              </a:defRPr>
            </a:lvl1pPr>
          </a:lstStyle>
          <a:p>
            <a:fld id="{AAEAE4A8-A6E5-453E-B946-FB774B73F48C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68586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  <p:sldLayoutId id="2147483843" r:id="rId15"/>
    <p:sldLayoutId id="2147483844" r:id="rId16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457063" rtl="0" eaLnBrk="1" latinLnBrk="0" hangingPunct="1">
        <a:spcBef>
          <a:spcPct val="0"/>
        </a:spcBef>
        <a:buNone/>
        <a:defRPr sz="3599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797" indent="-342797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79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727" indent="-285664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2657" indent="-228531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599720" indent="-228531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6783" indent="-228531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3846" indent="-228531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0908" indent="-228531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7971" indent="-228531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5034" indent="-228531" algn="l" defTabSz="457063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3142084" y="2060848"/>
            <a:ext cx="7889464" cy="1944216"/>
          </a:xfrm>
        </p:spPr>
        <p:txBody>
          <a:bodyPr>
            <a:noAutofit/>
          </a:bodyPr>
          <a:lstStyle/>
          <a:p>
            <a:pPr algn="l"/>
            <a:r>
              <a:rPr lang="pl-PL" sz="8000" b="1" i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INWESTYCJE 2018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2102556" y="4543027"/>
            <a:ext cx="8928992" cy="2059012"/>
          </a:xfrm>
        </p:spPr>
        <p:txBody>
          <a:bodyPr>
            <a:normAutofit/>
          </a:bodyPr>
          <a:lstStyle/>
          <a:p>
            <a:pPr algn="l"/>
            <a:endParaRPr lang="pl-PL" sz="4000" dirty="0"/>
          </a:p>
          <a:p>
            <a:pPr algn="l"/>
            <a:endParaRPr lang="pl-PL" dirty="0"/>
          </a:p>
          <a:p>
            <a:pPr algn="l"/>
            <a:endParaRPr lang="pl-PL" dirty="0"/>
          </a:p>
        </p:txBody>
      </p:sp>
      <p:pic>
        <p:nvPicPr>
          <p:cNvPr id="4" name="Symbol zastępczy obrazu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39" t="-1350" r="-10366" b="-487"/>
          <a:stretch/>
        </p:blipFill>
        <p:spPr>
          <a:xfrm>
            <a:off x="10630916" y="260648"/>
            <a:ext cx="803448" cy="119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25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>
            <a:extLst>
              <a:ext uri="{FF2B5EF4-FFF2-40B4-BE49-F238E27FC236}">
                <a16:creationId xmlns:a16="http://schemas.microsoft.com/office/drawing/2014/main" id="{B4FA0AED-D8D3-4900-9FF4-B613E0A694D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73932" y="548680"/>
            <a:ext cx="8909050" cy="7168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063" rtl="0" eaLnBrk="1" latinLnBrk="0" hangingPunct="1">
              <a:spcBef>
                <a:spcPct val="0"/>
              </a:spcBef>
              <a:buNone/>
              <a:defRPr sz="3999" b="0" kern="1200" cap="none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pl-PL" sz="4800" b="1" i="1" dirty="0">
                <a:solidFill>
                  <a:srgbClr val="C00000"/>
                </a:solidFill>
                <a:latin typeface="Calibri" panose="020F0502020204030204" pitchFamily="34" charset="0"/>
              </a:rPr>
              <a:t>Inwestycje oświatowe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738C3E6F-5A72-4EFA-B074-ABEAE91FB1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4697" y="273310"/>
            <a:ext cx="804742" cy="1194920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5020A00C-BD94-4607-BD8D-2CB9C6E9A3C1}"/>
              </a:ext>
            </a:extLst>
          </p:cNvPr>
          <p:cNvSpPr txBox="1"/>
          <p:nvPr/>
        </p:nvSpPr>
        <p:spPr>
          <a:xfrm>
            <a:off x="981844" y="2060848"/>
            <a:ext cx="5400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200" b="1" dirty="0">
                <a:latin typeface="Calibri" panose="020F0502020204030204" pitchFamily="34" charset="0"/>
              </a:rPr>
              <a:t>W ramach inwestycji oświatowych wykonano również:</a:t>
            </a:r>
          </a:p>
          <a:p>
            <a:endParaRPr lang="pl-PL" sz="2200" b="1" dirty="0">
              <a:latin typeface="Calibri" panose="020F050202020403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pl-PL" sz="2200" b="1" dirty="0">
                <a:latin typeface="Calibri" panose="020F0502020204030204" pitchFamily="34" charset="0"/>
              </a:rPr>
              <a:t>nawierzchnię z kostki </a:t>
            </a:r>
            <a:r>
              <a:rPr lang="pl-PL" sz="2200" b="1" dirty="0" smtClean="0">
                <a:latin typeface="Calibri" panose="020F0502020204030204" pitchFamily="34" charset="0"/>
              </a:rPr>
              <a:t>przed budynkiem ZSP w </a:t>
            </a:r>
            <a:r>
              <a:rPr lang="pl-PL" sz="2200" b="1" dirty="0">
                <a:latin typeface="Calibri" panose="020F0502020204030204" pitchFamily="34" charset="0"/>
              </a:rPr>
              <a:t>Wólce Radzymińskiej                                 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131 271,61 </a:t>
            </a:r>
            <a:r>
              <a:rPr lang="pl-PL" sz="2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  <a:endParaRPr lang="pl-PL" sz="2200" b="1" dirty="0">
              <a:latin typeface="Calibri" panose="020F0502020204030204" pitchFamily="34" charset="0"/>
            </a:endParaRPr>
          </a:p>
          <a:p>
            <a:pPr>
              <a:buClr>
                <a:schemeClr val="accent1"/>
              </a:buClr>
            </a:pPr>
            <a:endParaRPr lang="pl-PL" sz="2200" b="1" dirty="0">
              <a:latin typeface="Calibri" panose="020F050202020403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pl-PL" sz="2200" b="1" dirty="0">
                <a:latin typeface="Calibri" panose="020F0502020204030204" pitchFamily="34" charset="0"/>
              </a:rPr>
              <a:t>modernizację dachu na budynku  </a:t>
            </a:r>
            <a:r>
              <a:rPr lang="pl-PL" sz="2200" b="1" dirty="0" smtClean="0">
                <a:latin typeface="Calibri" panose="020F0502020204030204" pitchFamily="34" charset="0"/>
              </a:rPr>
              <a:t>             </a:t>
            </a:r>
            <a:r>
              <a:rPr lang="pl-PL" sz="2200" b="1" dirty="0">
                <a:latin typeface="Calibri" panose="020F0502020204030204" pitchFamily="34" charset="0"/>
              </a:rPr>
              <a:t>SP w Stanisławowie Pierwszym                                  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358 232,52 </a:t>
            </a:r>
            <a:r>
              <a:rPr lang="pl-PL" sz="2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  <a:endParaRPr lang="pl-PL" sz="2200" b="1" dirty="0">
              <a:latin typeface="Calibri" panose="020F0502020204030204" pitchFamily="34" charset="0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A22281F8-8FDA-4840-8410-C99754FFB7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300" y="1743599"/>
            <a:ext cx="6661170" cy="44429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9347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0B0A21A8-DA9B-4264-B460-6F3113A302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6420" y="332059"/>
            <a:ext cx="4500739" cy="6205780"/>
          </a:xfrm>
          <a:prstGeom prst="rect">
            <a:avLst/>
          </a:prstGeom>
        </p:spPr>
      </p:pic>
      <p:sp>
        <p:nvSpPr>
          <p:cNvPr id="9" name="Tytuł 1">
            <a:extLst>
              <a:ext uri="{FF2B5EF4-FFF2-40B4-BE49-F238E27FC236}">
                <a16:creationId xmlns:a16="http://schemas.microsoft.com/office/drawing/2014/main" id="{E07E2186-EC3B-4AFF-AE57-9792B01DF66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29916" y="623887"/>
            <a:ext cx="9727506" cy="64066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063" rtl="0" eaLnBrk="1" latinLnBrk="0" hangingPunct="1">
              <a:spcBef>
                <a:spcPct val="0"/>
              </a:spcBef>
              <a:buNone/>
              <a:defRPr sz="3999" b="0" kern="1200" cap="none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pl-PL" sz="4800" b="1" i="1" dirty="0">
                <a:solidFill>
                  <a:srgbClr val="C00000"/>
                </a:solidFill>
                <a:latin typeface="Calibri" panose="020F0502020204030204" pitchFamily="34" charset="0"/>
              </a:rPr>
              <a:t>Ścieżki rowerowe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E02F7517-6438-41BF-962E-58A41E1A0E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5579" y="346761"/>
            <a:ext cx="804742" cy="1194920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1B9FCA54-8034-415E-BB2A-480FDCE00658}"/>
              </a:ext>
            </a:extLst>
          </p:cNvPr>
          <p:cNvSpPr txBox="1"/>
          <p:nvPr/>
        </p:nvSpPr>
        <p:spPr>
          <a:xfrm>
            <a:off x="1302552" y="2204864"/>
            <a:ext cx="4863868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200" b="1" dirty="0">
                <a:latin typeface="Calibri" panose="020F0502020204030204" pitchFamily="34" charset="0"/>
              </a:rPr>
              <a:t>W 2018 </a:t>
            </a:r>
            <a:r>
              <a:rPr lang="pl-PL" sz="2200" b="1" dirty="0" smtClean="0">
                <a:latin typeface="Calibri" panose="020F0502020204030204" pitchFamily="34" charset="0"/>
              </a:rPr>
              <a:t>r. </a:t>
            </a:r>
            <a:r>
              <a:rPr lang="pl-PL" sz="2200" b="1" dirty="0">
                <a:latin typeface="Calibri" panose="020F0502020204030204" pitchFamily="34" charset="0"/>
              </a:rPr>
              <a:t>w Gminie Nieporęt wybudowano ścieżki rowerowe                    o łącznej długości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6,6 km </a:t>
            </a:r>
          </a:p>
          <a:p>
            <a:endParaRPr lang="pl-PL" sz="2200" b="1" dirty="0">
              <a:latin typeface="Calibri" panose="020F0502020204030204" pitchFamily="34" charset="0"/>
            </a:endParaRPr>
          </a:p>
          <a:p>
            <a:r>
              <a:rPr lang="pl-PL" sz="2200" b="1" dirty="0" smtClean="0">
                <a:latin typeface="Calibri" panose="020F0502020204030204" pitchFamily="34" charset="0"/>
              </a:rPr>
              <a:t>W </a:t>
            </a:r>
            <a:r>
              <a:rPr lang="pl-PL" sz="2200" b="1" dirty="0">
                <a:latin typeface="Calibri" panose="020F0502020204030204" pitchFamily="34" charset="0"/>
              </a:rPr>
              <a:t>tym: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pl-PL" sz="2200" b="1" dirty="0">
                <a:latin typeface="Calibri" panose="020F0502020204030204" pitchFamily="34" charset="0"/>
              </a:rPr>
              <a:t>o długości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4,4 km                                     </a:t>
            </a:r>
            <a:r>
              <a:rPr lang="pl-PL" sz="2200" b="1" dirty="0">
                <a:latin typeface="Calibri" panose="020F0502020204030204" pitchFamily="34" charset="0"/>
              </a:rPr>
              <a:t>z Białobrzegów do Beniaminowa </a:t>
            </a:r>
          </a:p>
          <a:p>
            <a:pPr>
              <a:buClr>
                <a:schemeClr val="accent1"/>
              </a:buClr>
            </a:pPr>
            <a:endParaRPr lang="pl-PL" sz="1000" b="1" dirty="0">
              <a:latin typeface="Calibri" panose="020F050202020403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pl-PL" sz="2200" b="1" dirty="0">
                <a:latin typeface="Calibri" panose="020F0502020204030204" pitchFamily="34" charset="0"/>
              </a:rPr>
              <a:t>o długości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2,2 km                                      </a:t>
            </a:r>
            <a:r>
              <a:rPr lang="pl-PL" sz="2200" b="1" dirty="0">
                <a:latin typeface="Calibri" panose="020F0502020204030204" pitchFamily="34" charset="0"/>
              </a:rPr>
              <a:t>w Józefowie do granicy z Jabłonną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5808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31282" y="1217563"/>
            <a:ext cx="10828091" cy="843008"/>
          </a:xfrm>
        </p:spPr>
        <p:txBody>
          <a:bodyPr/>
          <a:lstStyle/>
          <a:p>
            <a:pPr algn="ctr">
              <a:spcBef>
                <a:spcPts val="600"/>
              </a:spcBef>
            </a:pPr>
            <a:r>
              <a:rPr lang="pl-PL" b="1" dirty="0">
                <a:solidFill>
                  <a:srgbClr val="C00000"/>
                </a:solidFill>
                <a:latin typeface="Calibri" panose="020F0502020204030204" pitchFamily="34" charset="0"/>
              </a:rPr>
              <a:t>3 658 874,47 zł</a:t>
            </a:r>
            <a:r>
              <a:rPr lang="pl-PL" b="1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pl-PL" b="1" dirty="0">
                <a:solidFill>
                  <a:schemeClr val="tx1"/>
                </a:solidFill>
                <a:latin typeface="Calibri" panose="020F0502020204030204" pitchFamily="34" charset="0"/>
              </a:rPr>
              <a:t>stanowiące ponad 13 </a:t>
            </a:r>
            <a:r>
              <a:rPr lang="pl-PL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% wydatków to inwestycje w ścieżki rowerowe</a:t>
            </a:r>
            <a:endParaRPr lang="pl-PL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0593" y="371135"/>
            <a:ext cx="804742" cy="1194920"/>
          </a:xfrm>
          <a:prstGeom prst="rect">
            <a:avLst/>
          </a:prstGeom>
        </p:spPr>
      </p:pic>
      <p:sp>
        <p:nvSpPr>
          <p:cNvPr id="11" name="Symbol zastępczy tekstu 4"/>
          <p:cNvSpPr txBox="1">
            <a:spLocks/>
          </p:cNvSpPr>
          <p:nvPr/>
        </p:nvSpPr>
        <p:spPr>
          <a:xfrm>
            <a:off x="837828" y="4005064"/>
            <a:ext cx="756084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None/>
              <a:defRPr sz="20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None/>
              <a:defRPr sz="2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None/>
              <a:defRPr sz="1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None/>
              <a:defRPr sz="16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None/>
              <a:defRPr sz="16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None/>
              <a:defRPr sz="16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None/>
              <a:defRPr sz="16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None/>
              <a:defRPr sz="16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None/>
              <a:defRPr sz="16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l-PL" dirty="0"/>
          </a:p>
        </p:txBody>
      </p:sp>
      <p:sp>
        <p:nvSpPr>
          <p:cNvPr id="13" name="Tytuł 1">
            <a:extLst>
              <a:ext uri="{FF2B5EF4-FFF2-40B4-BE49-F238E27FC236}">
                <a16:creationId xmlns:a16="http://schemas.microsoft.com/office/drawing/2014/main" id="{B7146E6E-1862-4AF3-8131-AE9AB0BACFB1}"/>
              </a:ext>
            </a:extLst>
          </p:cNvPr>
          <p:cNvSpPr txBox="1">
            <a:spLocks/>
          </p:cNvSpPr>
          <p:nvPr/>
        </p:nvSpPr>
        <p:spPr>
          <a:xfrm>
            <a:off x="1803610" y="471114"/>
            <a:ext cx="8856983" cy="765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063" rtl="0" eaLnBrk="1" latinLnBrk="0" hangingPunct="1">
              <a:spcBef>
                <a:spcPct val="0"/>
              </a:spcBef>
              <a:buNone/>
              <a:defRPr sz="3999" b="0" kern="1200" cap="none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pl-PL" sz="4800" b="1" i="1" dirty="0">
                <a:solidFill>
                  <a:srgbClr val="C00000"/>
                </a:solidFill>
                <a:latin typeface="Calibri" panose="020F0502020204030204" pitchFamily="34" charset="0"/>
              </a:rPr>
              <a:t>Ścieżki rowerowe</a:t>
            </a:r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6A548A3B-F599-41BD-A17E-A37A5BC02F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589" y="2719554"/>
            <a:ext cx="4608512" cy="30750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B658BD1D-D5CB-4D10-AE21-1C91F07C76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635" y="2719554"/>
            <a:ext cx="4358453" cy="30750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pole tekstowe 16">
            <a:extLst>
              <a:ext uri="{FF2B5EF4-FFF2-40B4-BE49-F238E27FC236}">
                <a16:creationId xmlns:a16="http://schemas.microsoft.com/office/drawing/2014/main" id="{7BF948A2-9CC6-45B7-A7FA-842D91FBE395}"/>
              </a:ext>
            </a:extLst>
          </p:cNvPr>
          <p:cNvSpPr txBox="1"/>
          <p:nvPr/>
        </p:nvSpPr>
        <p:spPr>
          <a:xfrm>
            <a:off x="1719804" y="2082452"/>
            <a:ext cx="89416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buClr>
                <a:schemeClr val="accent1"/>
              </a:buClr>
            </a:pPr>
            <a:r>
              <a:rPr lang="pl-PL" sz="2100" b="1" dirty="0">
                <a:latin typeface="Calibri" panose="020F0502020204030204" pitchFamily="34" charset="0"/>
              </a:rPr>
              <a:t>w tym środki unijne </a:t>
            </a:r>
            <a:r>
              <a:rPr lang="pl-PL" sz="2100" b="1" dirty="0">
                <a:solidFill>
                  <a:srgbClr val="C00000"/>
                </a:solidFill>
                <a:latin typeface="Calibri" panose="020F0502020204030204" pitchFamily="34" charset="0"/>
              </a:rPr>
              <a:t>2 926 309,18 zł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456D7A2-D4B2-4A79-92F6-C899EFF05784}"/>
              </a:ext>
            </a:extLst>
          </p:cNvPr>
          <p:cNvSpPr txBox="1"/>
          <p:nvPr/>
        </p:nvSpPr>
        <p:spPr>
          <a:xfrm>
            <a:off x="1197868" y="6095072"/>
            <a:ext cx="52862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200" b="1" dirty="0">
                <a:latin typeface="Calibri" panose="020F0502020204030204" pitchFamily="34" charset="0"/>
              </a:rPr>
              <a:t>Ścieżka rowerowa Białobrzegi - Beniaminów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FBF18689-2B11-41F6-858B-62870AB531CF}"/>
              </a:ext>
            </a:extLst>
          </p:cNvPr>
          <p:cNvSpPr txBox="1"/>
          <p:nvPr/>
        </p:nvSpPr>
        <p:spPr>
          <a:xfrm>
            <a:off x="6704511" y="6095072"/>
            <a:ext cx="4574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200" b="1" dirty="0">
                <a:latin typeface="Calibri" panose="020F0502020204030204" pitchFamily="34" charset="0"/>
              </a:rPr>
              <a:t>Ścieżka rowerowa w Józefowie</a:t>
            </a:r>
          </a:p>
        </p:txBody>
      </p:sp>
    </p:spTree>
    <p:extLst>
      <p:ext uri="{BB962C8B-B14F-4D97-AF65-F5344CB8AC3E}">
        <p14:creationId xmlns:p14="http://schemas.microsoft.com/office/powerpoint/2010/main" val="8318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ymbol zastępczy zawartości 9">
            <a:extLst>
              <a:ext uri="{FF2B5EF4-FFF2-40B4-BE49-F238E27FC236}">
                <a16:creationId xmlns:a16="http://schemas.microsoft.com/office/drawing/2014/main" id="{01FA5F80-01F8-429E-97B9-4E647F95E0F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12" y="1470522"/>
            <a:ext cx="4341812" cy="28959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ytuł 1">
            <a:extLst>
              <a:ext uri="{FF2B5EF4-FFF2-40B4-BE49-F238E27FC236}">
                <a16:creationId xmlns:a16="http://schemas.microsoft.com/office/drawing/2014/main" id="{A8B8F465-405C-4A30-87F8-8AB912CC4BA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39887" y="503446"/>
            <a:ext cx="8909050" cy="59148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063" rtl="0" eaLnBrk="1" latinLnBrk="0" hangingPunct="1">
              <a:spcBef>
                <a:spcPct val="0"/>
              </a:spcBef>
              <a:buNone/>
              <a:defRPr sz="3999" b="0" kern="1200" cap="none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pl-PL" sz="2800" b="1" i="1" dirty="0">
                <a:solidFill>
                  <a:srgbClr val="C00000"/>
                </a:solidFill>
                <a:latin typeface="Calibri" panose="020F0502020204030204" pitchFamily="34" charset="0"/>
              </a:rPr>
              <a:t>Inauguracja ścieżki rowerowej  Białobrzegi - Beniaminów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A164A9A0-CA61-4BC1-8FE4-47A7A66D4E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6940" y="371134"/>
            <a:ext cx="804742" cy="119492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B5C8DD5E-68A8-4A32-B7F8-E0E720914C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091" y="1275411"/>
            <a:ext cx="4726381" cy="27739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42B16D32-8C8C-4077-9E37-1FDC6CDFC3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688" y="3870044"/>
            <a:ext cx="5339389" cy="27739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CB0F2272-F44C-4A28-A80E-5068AF9B61E5}"/>
              </a:ext>
            </a:extLst>
          </p:cNvPr>
          <p:cNvSpPr txBox="1"/>
          <p:nvPr/>
        </p:nvSpPr>
        <p:spPr>
          <a:xfrm>
            <a:off x="7534572" y="4366476"/>
            <a:ext cx="4392488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b="1" dirty="0">
                <a:latin typeface="Calibri" panose="020F0502020204030204" pitchFamily="34" charset="0"/>
              </a:rPr>
              <a:t>29 września 2018 r. w obecności </a:t>
            </a:r>
            <a:r>
              <a:rPr lang="pl-PL" b="1" dirty="0" smtClean="0">
                <a:latin typeface="Calibri" panose="020F0502020204030204" pitchFamily="34" charset="0"/>
              </a:rPr>
              <a:t>władz Powiatu Legionowskiego, Gminy </a:t>
            </a:r>
            <a:r>
              <a:rPr lang="pl-PL" b="1" dirty="0">
                <a:latin typeface="Calibri" panose="020F0502020204030204" pitchFamily="34" charset="0"/>
              </a:rPr>
              <a:t>Nieporęt oraz ponad 100 rowerzystów nastąpiło uroczyste otwarcie ścieżki </a:t>
            </a:r>
            <a:r>
              <a:rPr lang="pl-PL" b="1" dirty="0" smtClean="0">
                <a:latin typeface="Calibri" panose="020F0502020204030204" pitchFamily="34" charset="0"/>
              </a:rPr>
              <a:t>rowerowej              z </a:t>
            </a:r>
            <a:r>
              <a:rPr lang="pl-PL" b="1" dirty="0">
                <a:latin typeface="Calibri" panose="020F0502020204030204" pitchFamily="34" charset="0"/>
              </a:rPr>
              <a:t>Białobrzegów do </a:t>
            </a:r>
            <a:r>
              <a:rPr lang="pl-PL" b="1" dirty="0" smtClean="0">
                <a:latin typeface="Calibri" panose="020F0502020204030204" pitchFamily="34" charset="0"/>
              </a:rPr>
              <a:t>Beniaminowa. </a:t>
            </a:r>
          </a:p>
          <a:p>
            <a:pPr algn="just"/>
            <a:r>
              <a:rPr lang="pl-PL" b="1" dirty="0" smtClean="0">
                <a:latin typeface="Calibri" panose="020F0502020204030204" pitchFamily="34" charset="0"/>
              </a:rPr>
              <a:t>Ścieżka otrzymała </a:t>
            </a:r>
            <a:r>
              <a:rPr lang="pl-PL" b="1" dirty="0">
                <a:latin typeface="Calibri" panose="020F0502020204030204" pitchFamily="34" charset="0"/>
              </a:rPr>
              <a:t>nazwę </a:t>
            </a:r>
            <a:r>
              <a:rPr lang="pl-PL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„</a:t>
            </a:r>
            <a:r>
              <a:rPr lang="pl-PL" b="1" dirty="0">
                <a:solidFill>
                  <a:srgbClr val="C00000"/>
                </a:solidFill>
                <a:latin typeface="Calibri" panose="020F0502020204030204" pitchFamily="34" charset="0"/>
              </a:rPr>
              <a:t>100-lecia Niepodległości”</a:t>
            </a:r>
            <a:r>
              <a:rPr lang="pl-PL" b="1" dirty="0">
                <a:latin typeface="Calibri" panose="020F0502020204030204" pitchFamily="34" charset="0"/>
              </a:rPr>
              <a:t>.</a:t>
            </a:r>
          </a:p>
          <a:p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310193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01924" y="614941"/>
            <a:ext cx="9137837" cy="1066800"/>
          </a:xfrm>
        </p:spPr>
        <p:txBody>
          <a:bodyPr>
            <a:normAutofit/>
          </a:bodyPr>
          <a:lstStyle/>
          <a:p>
            <a:pPr algn="ctr"/>
            <a:r>
              <a:rPr lang="pl-PL" sz="4800" b="1" i="1" dirty="0">
                <a:solidFill>
                  <a:schemeClr val="accent1"/>
                </a:solidFill>
                <a:latin typeface="Calibri" panose="020F0502020204030204" pitchFamily="34" charset="0"/>
              </a:rPr>
              <a:t>Inwestycje drogowe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9650" y="252181"/>
            <a:ext cx="804742" cy="1194920"/>
          </a:xfrm>
          <a:prstGeom prst="rect">
            <a:avLst/>
          </a:prstGeom>
        </p:spPr>
      </p:pic>
      <p:sp>
        <p:nvSpPr>
          <p:cNvPr id="17" name="Tytuł 1"/>
          <p:cNvSpPr txBox="1">
            <a:spLocks/>
          </p:cNvSpPr>
          <p:nvPr/>
        </p:nvSpPr>
        <p:spPr>
          <a:xfrm>
            <a:off x="6969590" y="3537045"/>
            <a:ext cx="2794654" cy="7021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spcBef>
                <a:spcPts val="600"/>
              </a:spcBef>
            </a:pPr>
            <a:r>
              <a:rPr lang="pl-PL" sz="1600" b="0" dirty="0">
                <a:solidFill>
                  <a:schemeClr val="bg1"/>
                </a:solidFill>
              </a:rPr>
              <a:t>Wartość: 146.822,15 zł </a:t>
            </a:r>
          </a:p>
        </p:txBody>
      </p:sp>
      <p:sp>
        <p:nvSpPr>
          <p:cNvPr id="21" name="Tytuł 1"/>
          <p:cNvSpPr txBox="1">
            <a:spLocks/>
          </p:cNvSpPr>
          <p:nvPr/>
        </p:nvSpPr>
        <p:spPr>
          <a:xfrm>
            <a:off x="766818" y="1214896"/>
            <a:ext cx="4139855" cy="84588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pl-PL" sz="2000" b="0" dirty="0">
              <a:solidFill>
                <a:srgbClr val="FF0000"/>
              </a:solidFill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1F0FB635-3AE8-42F2-9CD0-1CE6CB0ED2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78" y="1475278"/>
            <a:ext cx="4355021" cy="26267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9DB37052-A1E8-4888-8823-7BC98256A6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6390" y="3787415"/>
            <a:ext cx="4038564" cy="26881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66366500-EA5C-47B6-822F-80DEE31E5E6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100" y="1778376"/>
            <a:ext cx="2794653" cy="41882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Tytuł 1"/>
          <p:cNvSpPr txBox="1">
            <a:spLocks/>
          </p:cNvSpPr>
          <p:nvPr/>
        </p:nvSpPr>
        <p:spPr>
          <a:xfrm>
            <a:off x="4931246" y="5127250"/>
            <a:ext cx="2528835" cy="7021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pl-PL" sz="1600" b="0" dirty="0">
                <a:solidFill>
                  <a:schemeClr val="bg1"/>
                </a:solidFill>
              </a:rPr>
              <a:t>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1800" dirty="0">
                <a:solidFill>
                  <a:schemeClr val="bg1"/>
                </a:solidFill>
                <a:latin typeface="Calibri" panose="020F0502020204030204" pitchFamily="34" charset="0"/>
              </a:rPr>
              <a:t>ul. Stegny w Ryni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1800" dirty="0">
                <a:solidFill>
                  <a:schemeClr val="bg1"/>
                </a:solidFill>
                <a:latin typeface="Calibri" panose="020F0502020204030204" pitchFamily="34" charset="0"/>
              </a:rPr>
              <a:t>78 638,60 zł </a:t>
            </a:r>
          </a:p>
        </p:txBody>
      </p:sp>
      <p:sp>
        <p:nvSpPr>
          <p:cNvPr id="5" name="Tytuł 1"/>
          <p:cNvSpPr txBox="1">
            <a:spLocks/>
          </p:cNvSpPr>
          <p:nvPr/>
        </p:nvSpPr>
        <p:spPr>
          <a:xfrm>
            <a:off x="6891235" y="5590929"/>
            <a:ext cx="4593719" cy="751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600"/>
              </a:spcBef>
            </a:pPr>
            <a:r>
              <a:rPr lang="pl-PL" sz="1800" dirty="0">
                <a:solidFill>
                  <a:schemeClr val="bg1"/>
                </a:solidFill>
                <a:latin typeface="Calibri" panose="020F0502020204030204" pitchFamily="34" charset="0"/>
              </a:rPr>
              <a:t>ul. Podkomorzego w Nieporęcie                    </a:t>
            </a:r>
            <a:r>
              <a:rPr lang="pl-PL" sz="1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 198 </a:t>
            </a:r>
            <a:r>
              <a:rPr lang="pl-PL" sz="1800" dirty="0">
                <a:solidFill>
                  <a:schemeClr val="bg1"/>
                </a:solidFill>
                <a:latin typeface="Calibri" panose="020F0502020204030204" pitchFamily="34" charset="0"/>
              </a:rPr>
              <a:t>381,50 zł</a:t>
            </a:r>
          </a:p>
        </p:txBody>
      </p:sp>
      <p:sp>
        <p:nvSpPr>
          <p:cNvPr id="19" name="Tytuł 1">
            <a:extLst>
              <a:ext uri="{FF2B5EF4-FFF2-40B4-BE49-F238E27FC236}">
                <a16:creationId xmlns:a16="http://schemas.microsoft.com/office/drawing/2014/main" id="{41F1702F-D981-438A-B7D1-53457200130D}"/>
              </a:ext>
            </a:extLst>
          </p:cNvPr>
          <p:cNvSpPr txBox="1">
            <a:spLocks/>
          </p:cNvSpPr>
          <p:nvPr/>
        </p:nvSpPr>
        <p:spPr>
          <a:xfrm>
            <a:off x="1162812" y="3036519"/>
            <a:ext cx="4554752" cy="85161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600"/>
              </a:spcBef>
            </a:pPr>
            <a:r>
              <a:rPr lang="pl-PL" sz="1800" dirty="0">
                <a:solidFill>
                  <a:schemeClr val="bg1"/>
                </a:solidFill>
                <a:latin typeface="Calibri" panose="020F0502020204030204" pitchFamily="34" charset="0"/>
              </a:rPr>
              <a:t>ul. Dworcowa w </a:t>
            </a:r>
            <a:r>
              <a:rPr lang="pl-PL" sz="1800" dirty="0" smtClean="0">
                <a:solidFill>
                  <a:schemeClr val="bg1"/>
                </a:solidFill>
                <a:latin typeface="Calibri" panose="020F0502020204030204" pitchFamily="34" charset="0"/>
              </a:rPr>
              <a:t>Nieporęcie – </a:t>
            </a:r>
            <a:r>
              <a:rPr lang="pl-PL" sz="1800" dirty="0">
                <a:solidFill>
                  <a:schemeClr val="bg1"/>
                </a:solidFill>
                <a:latin typeface="Calibri" panose="020F0502020204030204" pitchFamily="34" charset="0"/>
              </a:rPr>
              <a:t>II etap                                  </a:t>
            </a:r>
          </a:p>
          <a:p>
            <a:pPr>
              <a:spcBef>
                <a:spcPts val="600"/>
              </a:spcBef>
            </a:pPr>
            <a:r>
              <a:rPr lang="pl-PL" sz="1800" dirty="0">
                <a:solidFill>
                  <a:schemeClr val="bg1"/>
                </a:solidFill>
                <a:latin typeface="Calibri" panose="020F0502020204030204" pitchFamily="34" charset="0"/>
              </a:rPr>
              <a:t>1 516 776,04 zł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89C0B242-C231-40F9-9923-4934B9B4CF76}"/>
              </a:ext>
            </a:extLst>
          </p:cNvPr>
          <p:cNvSpPr txBox="1"/>
          <p:nvPr/>
        </p:nvSpPr>
        <p:spPr>
          <a:xfrm>
            <a:off x="7684753" y="2252582"/>
            <a:ext cx="436323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pl-PL" sz="2200" b="1" dirty="0">
                <a:latin typeface="Calibri" panose="020F0502020204030204" pitchFamily="34" charset="0"/>
              </a:rPr>
              <a:t>ul. Leśna w Wólce Radzymińskiej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111 991,50 </a:t>
            </a:r>
            <a:r>
              <a:rPr lang="pl-PL" sz="2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  <a:endParaRPr lang="pl-PL" sz="2200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pl-PL" sz="2200" b="1" dirty="0">
                <a:latin typeface="Calibri" panose="020F0502020204030204" pitchFamily="34" charset="0"/>
              </a:rPr>
              <a:t>ul. Jesionowa w Izabelinie                 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160 936,28 </a:t>
            </a:r>
            <a:r>
              <a:rPr lang="pl-PL" sz="2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  <a:endParaRPr lang="pl-PL" sz="22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84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 txBox="1">
            <a:spLocks/>
          </p:cNvSpPr>
          <p:nvPr/>
        </p:nvSpPr>
        <p:spPr>
          <a:xfrm>
            <a:off x="1713217" y="191685"/>
            <a:ext cx="9217024" cy="9221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063" rtl="0" eaLnBrk="1" latinLnBrk="0" hangingPunct="1">
              <a:spcBef>
                <a:spcPct val="0"/>
              </a:spcBef>
              <a:buNone/>
              <a:defRPr sz="3999" b="0" kern="1200" cap="none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pl-PL" sz="4800" b="1" i="1" dirty="0">
                <a:latin typeface="Calibri" panose="020F0502020204030204" pitchFamily="34" charset="0"/>
              </a:rPr>
              <a:t>Inwestycje drogowe</a:t>
            </a:r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8908" y="353491"/>
            <a:ext cx="804742" cy="1194920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E40BF8BA-1C04-4C78-AB6B-9018D1CDA6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305" y="1616032"/>
            <a:ext cx="5201188" cy="3469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8FC411A3-F2F4-47F5-804D-D794524E326A}"/>
              </a:ext>
            </a:extLst>
          </p:cNvPr>
          <p:cNvSpPr txBox="1"/>
          <p:nvPr/>
        </p:nvSpPr>
        <p:spPr>
          <a:xfrm>
            <a:off x="1469436" y="5189973"/>
            <a:ext cx="60841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latin typeface="Calibri" panose="020F0502020204030204" pitchFamily="34" charset="0"/>
              </a:rPr>
              <a:t>oraz dokumentację projektowo-kosztorysową: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pl-PL" sz="2000" b="1" dirty="0">
                <a:latin typeface="Calibri" panose="020F0502020204030204" pitchFamily="34" charset="0"/>
              </a:rPr>
              <a:t>p</a:t>
            </a:r>
            <a:r>
              <a:rPr lang="pl-PL" sz="2000" b="1" dirty="0" smtClean="0">
                <a:latin typeface="Calibri" panose="020F0502020204030204" pitchFamily="34" charset="0"/>
              </a:rPr>
              <a:t>rzebudowy </a:t>
            </a:r>
            <a:r>
              <a:rPr lang="pl-PL" sz="2000" b="1" dirty="0">
                <a:latin typeface="Calibri" panose="020F0502020204030204" pitchFamily="34" charset="0"/>
              </a:rPr>
              <a:t>ul. Barokowej, Harmonii i Swingowej </a:t>
            </a:r>
            <a:r>
              <a:rPr lang="pl-PL" sz="2000" b="1" dirty="0" smtClean="0">
                <a:latin typeface="Calibri" panose="020F0502020204030204" pitchFamily="34" charset="0"/>
              </a:rPr>
              <a:t>    w </a:t>
            </a:r>
            <a:r>
              <a:rPr lang="pl-PL" sz="2000" b="1" dirty="0">
                <a:latin typeface="Calibri" panose="020F0502020204030204" pitchFamily="34" charset="0"/>
              </a:rPr>
              <a:t>Stanisławowie Pierwszym – </a:t>
            </a:r>
            <a:r>
              <a:rPr lang="pl-PL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15 000,00 </a:t>
            </a:r>
            <a:r>
              <a:rPr lang="pl-PL" sz="20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  <a:endParaRPr lang="pl-PL" sz="2000" b="1" dirty="0">
              <a:latin typeface="Calibri" panose="020F050202020403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pl-PL" sz="2000" b="1" dirty="0">
                <a:latin typeface="Calibri" panose="020F0502020204030204" pitchFamily="34" charset="0"/>
              </a:rPr>
              <a:t>p</a:t>
            </a:r>
            <a:r>
              <a:rPr lang="pl-PL" sz="2000" b="1" dirty="0" smtClean="0">
                <a:latin typeface="Calibri" panose="020F0502020204030204" pitchFamily="34" charset="0"/>
              </a:rPr>
              <a:t>rzebudowy </a:t>
            </a:r>
            <a:r>
              <a:rPr lang="pl-PL" sz="2000" b="1" dirty="0">
                <a:latin typeface="Calibri" panose="020F0502020204030204" pitchFamily="34" charset="0"/>
              </a:rPr>
              <a:t>ul. Wesołej w Stanisławowie Pierwszym - </a:t>
            </a:r>
            <a:r>
              <a:rPr lang="pl-PL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8 000,00 </a:t>
            </a:r>
            <a:r>
              <a:rPr lang="pl-PL" sz="20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  <a:endParaRPr lang="pl-PL" sz="1600" b="1" dirty="0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206BA88E-0A5F-4A1E-94F0-B92233B7A752}"/>
              </a:ext>
            </a:extLst>
          </p:cNvPr>
          <p:cNvSpPr txBox="1"/>
          <p:nvPr/>
        </p:nvSpPr>
        <p:spPr>
          <a:xfrm>
            <a:off x="1864678" y="1093792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200" b="1" dirty="0">
                <a:latin typeface="Calibri" panose="020F0502020204030204" pitchFamily="34" charset="0"/>
              </a:rPr>
              <a:t>W ramach inwestycji drogowych wykonano również: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2E5AF4E6-706A-4D2A-9F60-DA5D7EB6F0B8}"/>
              </a:ext>
            </a:extLst>
          </p:cNvPr>
          <p:cNvSpPr txBox="1"/>
          <p:nvPr/>
        </p:nvSpPr>
        <p:spPr>
          <a:xfrm>
            <a:off x="981844" y="1676464"/>
            <a:ext cx="437710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latin typeface="Calibri" panose="020F0502020204030204" pitchFamily="34" charset="0"/>
              </a:rPr>
              <a:t>Budowę drogi transportu rolnego                w Nieporęcie - </a:t>
            </a:r>
            <a:r>
              <a:rPr lang="pl-PL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306 415,20 zł</a:t>
            </a:r>
          </a:p>
          <a:p>
            <a:r>
              <a:rPr lang="pl-PL" sz="2000" b="1" dirty="0">
                <a:latin typeface="Calibri" panose="020F0502020204030204" pitchFamily="34" charset="0"/>
              </a:rPr>
              <a:t>z dofinansowaniem </a:t>
            </a:r>
            <a:r>
              <a:rPr lang="pl-PL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100 000,00 zł  </a:t>
            </a:r>
          </a:p>
          <a:p>
            <a:endParaRPr lang="pl-PL" dirty="0">
              <a:solidFill>
                <a:srgbClr val="FF0000"/>
              </a:solidFill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226B484B-9932-40DF-A8A6-40B559E675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938" y="1616032"/>
            <a:ext cx="3803712" cy="4959921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D2119626-C8FB-4419-BF63-FFA6443F30B5}"/>
              </a:ext>
            </a:extLst>
          </p:cNvPr>
          <p:cNvSpPr txBox="1"/>
          <p:nvPr/>
        </p:nvSpPr>
        <p:spPr>
          <a:xfrm>
            <a:off x="7570076" y="5221431"/>
            <a:ext cx="39249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solidFill>
                  <a:schemeClr val="bg1"/>
                </a:solidFill>
                <a:latin typeface="Calibri" panose="020F0502020204030204" pitchFamily="34" charset="0"/>
              </a:rPr>
              <a:t>Budowę </a:t>
            </a:r>
            <a:r>
              <a:rPr lang="pl-PL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chodnika o </a:t>
            </a:r>
            <a:r>
              <a:rPr lang="pl-PL" sz="2000" b="1" dirty="0">
                <a:solidFill>
                  <a:schemeClr val="bg1"/>
                </a:solidFill>
                <a:latin typeface="Calibri" panose="020F0502020204030204" pitchFamily="34" charset="0"/>
              </a:rPr>
              <a:t>dł. 280 m </a:t>
            </a:r>
            <a:r>
              <a:rPr lang="pl-PL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  przy </a:t>
            </a:r>
            <a:r>
              <a:rPr lang="pl-PL" sz="2000" b="1" dirty="0">
                <a:solidFill>
                  <a:schemeClr val="bg1"/>
                </a:solidFill>
                <a:latin typeface="Calibri" panose="020F0502020204030204" pitchFamily="34" charset="0"/>
              </a:rPr>
              <a:t>ul. Klonowej w </a:t>
            </a:r>
            <a:r>
              <a:rPr lang="pl-PL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Stanisławowie </a:t>
            </a:r>
            <a:r>
              <a:rPr lang="pl-PL" sz="2000" b="1" dirty="0">
                <a:solidFill>
                  <a:schemeClr val="bg1"/>
                </a:solidFill>
                <a:latin typeface="Calibri" panose="020F0502020204030204" pitchFamily="34" charset="0"/>
              </a:rPr>
              <a:t>Pierwszym  149 588,07 </a:t>
            </a:r>
            <a:r>
              <a:rPr lang="pl-PL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zł</a:t>
            </a:r>
            <a:endParaRPr lang="pl-PL" sz="20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23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9427" y="339082"/>
            <a:ext cx="804742" cy="1194920"/>
          </a:xfrm>
          <a:prstGeom prst="rect">
            <a:avLst/>
          </a:prstGeom>
        </p:spPr>
      </p:pic>
      <p:sp>
        <p:nvSpPr>
          <p:cNvPr id="3" name="Tytuł 1"/>
          <p:cNvSpPr txBox="1">
            <a:spLocks/>
          </p:cNvSpPr>
          <p:nvPr/>
        </p:nvSpPr>
        <p:spPr>
          <a:xfrm>
            <a:off x="2050817" y="526364"/>
            <a:ext cx="8095701" cy="8078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4800" i="1" dirty="0">
                <a:latin typeface="Calibri" panose="020F0502020204030204" pitchFamily="34" charset="0"/>
              </a:rPr>
              <a:t>Obiekty sportowe </a:t>
            </a:r>
          </a:p>
        </p:txBody>
      </p:sp>
      <p:sp>
        <p:nvSpPr>
          <p:cNvPr id="13" name="Prostokąt 12"/>
          <p:cNvSpPr/>
          <p:nvPr/>
        </p:nvSpPr>
        <p:spPr>
          <a:xfrm>
            <a:off x="1557908" y="1389528"/>
            <a:ext cx="919567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200" b="1" dirty="0">
                <a:latin typeface="Calibri" panose="020F0502020204030204" pitchFamily="34" charset="0"/>
              </a:rPr>
              <a:t>Na terenie „Kompleksu Rekreacyjno-Wypoczynkowego Nieporęt-Pilawa” </a:t>
            </a:r>
            <a:endParaRPr lang="pl-PL" sz="2200" b="1" dirty="0" smtClean="0">
              <a:latin typeface="Calibri" panose="020F0502020204030204" pitchFamily="34" charset="0"/>
            </a:endParaRPr>
          </a:p>
          <a:p>
            <a:pPr algn="ctr"/>
            <a:r>
              <a:rPr lang="pl-PL" sz="2200" b="1" dirty="0" smtClean="0">
                <a:latin typeface="Calibri" panose="020F0502020204030204" pitchFamily="34" charset="0"/>
              </a:rPr>
              <a:t>za </a:t>
            </a:r>
            <a:r>
              <a:rPr lang="pl-PL" sz="2200" b="1" dirty="0">
                <a:latin typeface="Calibri" panose="020F0502020204030204" pitchFamily="34" charset="0"/>
              </a:rPr>
              <a:t>łączną kwotę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841 497,00 zł </a:t>
            </a:r>
            <a:r>
              <a:rPr lang="pl-PL" sz="2200" b="1" dirty="0">
                <a:latin typeface="Calibri" panose="020F0502020204030204" pitchFamily="34" charset="0"/>
              </a:rPr>
              <a:t>wybudowano:</a:t>
            </a:r>
            <a:r>
              <a:rPr lang="pl-PL" dirty="0"/>
              <a:t> </a:t>
            </a:r>
            <a:endParaRPr lang="pl-PL" b="1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2E1237AB-7D5E-4996-BA6F-CDEA8A894B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97" y="2234534"/>
            <a:ext cx="5600107" cy="3736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Symbol zastępczy tekstu 2"/>
          <p:cNvSpPr txBox="1">
            <a:spLocks/>
          </p:cNvSpPr>
          <p:nvPr/>
        </p:nvSpPr>
        <p:spPr>
          <a:xfrm>
            <a:off x="6809401" y="6022780"/>
            <a:ext cx="4133711" cy="1102368"/>
          </a:xfrm>
          <a:prstGeom prst="rect">
            <a:avLst/>
          </a:prstGeom>
        </p:spPr>
        <p:txBody>
          <a:bodyPr/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r">
              <a:spcBef>
                <a:spcPts val="600"/>
              </a:spcBef>
              <a:buNone/>
            </a:pPr>
            <a:r>
              <a:rPr lang="pl-PL" sz="22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w </a:t>
            </a:r>
            <a:r>
              <a:rPr lang="pl-PL" sz="2200" b="1" dirty="0">
                <a:solidFill>
                  <a:schemeClr val="tx1"/>
                </a:solidFill>
                <a:latin typeface="Calibri" panose="020F0502020204030204" pitchFamily="34" charset="0"/>
              </a:rPr>
              <a:t>tym środki unijne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234 957,00 zł</a:t>
            </a:r>
          </a:p>
          <a:p>
            <a:pPr marL="45720" indent="0" algn="r">
              <a:spcBef>
                <a:spcPts val="600"/>
              </a:spcBef>
              <a:buNone/>
            </a:pPr>
            <a:endParaRPr lang="pl-PL" sz="1800" dirty="0">
              <a:solidFill>
                <a:srgbClr val="FF0000"/>
              </a:solidFill>
            </a:endParaRP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9B2608CD-DEB3-47AD-BF95-0949DC343B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547" y="2244809"/>
            <a:ext cx="4383516" cy="2844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Symbol zastępczy tekstu 2">
            <a:extLst>
              <a:ext uri="{FF2B5EF4-FFF2-40B4-BE49-F238E27FC236}">
                <a16:creationId xmlns:a16="http://schemas.microsoft.com/office/drawing/2014/main" id="{FDED3B0B-5FAF-46DF-8CED-DF6AE6609CF8}"/>
              </a:ext>
            </a:extLst>
          </p:cNvPr>
          <p:cNvSpPr txBox="1">
            <a:spLocks/>
          </p:cNvSpPr>
          <p:nvPr/>
        </p:nvSpPr>
        <p:spPr>
          <a:xfrm>
            <a:off x="2480707" y="5971260"/>
            <a:ext cx="2592288" cy="1099816"/>
          </a:xfrm>
          <a:prstGeom prst="rect">
            <a:avLst/>
          </a:prstGeom>
        </p:spPr>
        <p:txBody>
          <a:bodyPr/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spcBef>
                <a:spcPts val="600"/>
              </a:spcBef>
              <a:buNone/>
            </a:pPr>
            <a:r>
              <a:rPr lang="pl-PL" sz="36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skatepark</a:t>
            </a:r>
            <a:endParaRPr lang="pl-PL" sz="36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Symbol zastępczy tekstu 2"/>
          <p:cNvSpPr txBox="1">
            <a:spLocks/>
          </p:cNvSpPr>
          <p:nvPr/>
        </p:nvSpPr>
        <p:spPr>
          <a:xfrm>
            <a:off x="6720547" y="5081945"/>
            <a:ext cx="4321251" cy="758567"/>
          </a:xfrm>
          <a:prstGeom prst="rect">
            <a:avLst/>
          </a:prstGeom>
        </p:spPr>
        <p:txBody>
          <a:bodyPr/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spcBef>
                <a:spcPts val="600"/>
              </a:spcBef>
              <a:buNone/>
            </a:pPr>
            <a:r>
              <a:rPr lang="pl-PL" sz="36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siłownię </a:t>
            </a:r>
            <a:r>
              <a:rPr lang="pl-PL" sz="3600" b="1" dirty="0">
                <a:solidFill>
                  <a:schemeClr val="tx1"/>
                </a:solidFill>
                <a:latin typeface="Calibri" panose="020F0502020204030204" pitchFamily="34" charset="0"/>
              </a:rPr>
              <a:t>plenerową</a:t>
            </a:r>
          </a:p>
        </p:txBody>
      </p:sp>
    </p:spTree>
    <p:extLst>
      <p:ext uri="{BB962C8B-B14F-4D97-AF65-F5344CB8AC3E}">
        <p14:creationId xmlns:p14="http://schemas.microsoft.com/office/powerpoint/2010/main" val="332716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8BDEB96A-BDCD-44C6-92A5-74979265CE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754" y="1468777"/>
            <a:ext cx="4876904" cy="3252856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4AB19FA1-27DC-47B2-A64F-F1F38D2E93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492" y="3251651"/>
            <a:ext cx="4876905" cy="3252858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FEE8B066-9089-48BE-B8B9-4BDB636B04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8908" y="353491"/>
            <a:ext cx="804742" cy="1194920"/>
          </a:xfrm>
          <a:prstGeom prst="rect">
            <a:avLst/>
          </a:prstGeom>
        </p:spPr>
      </p:pic>
      <p:sp>
        <p:nvSpPr>
          <p:cNvPr id="8" name="Tytuł 1">
            <a:extLst>
              <a:ext uri="{FF2B5EF4-FFF2-40B4-BE49-F238E27FC236}">
                <a16:creationId xmlns:a16="http://schemas.microsoft.com/office/drawing/2014/main" id="{DEFB839D-C2BE-4B96-802D-26B2C4F06F39}"/>
              </a:ext>
            </a:extLst>
          </p:cNvPr>
          <p:cNvSpPr txBox="1">
            <a:spLocks/>
          </p:cNvSpPr>
          <p:nvPr/>
        </p:nvSpPr>
        <p:spPr>
          <a:xfrm>
            <a:off x="1760104" y="320914"/>
            <a:ext cx="9217024" cy="9221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063" rtl="0" eaLnBrk="1" latinLnBrk="0" hangingPunct="1">
              <a:spcBef>
                <a:spcPct val="0"/>
              </a:spcBef>
              <a:buNone/>
              <a:defRPr sz="3999" b="0" kern="1200" cap="none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pl-PL" sz="4800" b="1" i="1" dirty="0">
                <a:latin typeface="Calibri" panose="020F0502020204030204" pitchFamily="34" charset="0"/>
              </a:rPr>
              <a:t>Otwarcie </a:t>
            </a:r>
            <a:r>
              <a:rPr lang="pl-PL" sz="4800" b="1" i="1" dirty="0" err="1" smtClean="0">
                <a:latin typeface="Calibri" panose="020F0502020204030204" pitchFamily="34" charset="0"/>
              </a:rPr>
              <a:t>skateparku</a:t>
            </a:r>
            <a:endParaRPr lang="pl-PL" sz="4800" b="1" i="1" dirty="0">
              <a:latin typeface="Calibri" panose="020F0502020204030204" pitchFamily="34" charset="0"/>
            </a:endParaRP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F1BAB166-19FD-41DD-9DBE-F4795C8D6F83}"/>
              </a:ext>
            </a:extLst>
          </p:cNvPr>
          <p:cNvSpPr txBox="1"/>
          <p:nvPr/>
        </p:nvSpPr>
        <p:spPr>
          <a:xfrm>
            <a:off x="1233821" y="4868876"/>
            <a:ext cx="522083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200" b="1" dirty="0">
                <a:latin typeface="Calibri" panose="020F0502020204030204" pitchFamily="34" charset="0"/>
              </a:rPr>
              <a:t>13 października 2018 r. na terenie Kompleksu Rekreacyjno-Wypoczynkowego Nieporęt-Pilawa odbyły się uroczystości związane z otwarciem pierwszego gminnego </a:t>
            </a:r>
            <a:r>
              <a:rPr lang="pl-PL" sz="2200" b="1" dirty="0" err="1" smtClean="0">
                <a:latin typeface="Calibri" panose="020F0502020204030204" pitchFamily="34" charset="0"/>
              </a:rPr>
              <a:t>skateparku</a:t>
            </a:r>
            <a:r>
              <a:rPr lang="pl-PL" sz="2200" b="1" dirty="0"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1BBEA03A-972D-4D21-B4F2-9E20BE814645}"/>
              </a:ext>
            </a:extLst>
          </p:cNvPr>
          <p:cNvSpPr txBox="1"/>
          <p:nvPr/>
        </p:nvSpPr>
        <p:spPr>
          <a:xfrm>
            <a:off x="6814492" y="1783760"/>
            <a:ext cx="487690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200" b="1" dirty="0">
                <a:latin typeface="Calibri" panose="020F0502020204030204" pitchFamily="34" charset="0"/>
              </a:rPr>
              <a:t>Jedną z atrakcji dnia były </a:t>
            </a:r>
            <a:r>
              <a:rPr lang="pl-PL" sz="2200" b="1" dirty="0" smtClean="0">
                <a:latin typeface="Calibri" panose="020F0502020204030204" pitchFamily="34" charset="0"/>
              </a:rPr>
              <a:t>występy </a:t>
            </a:r>
            <a:r>
              <a:rPr lang="pl-PL" sz="2200" b="1" dirty="0">
                <a:latin typeface="Calibri" panose="020F0502020204030204" pitchFamily="34" charset="0"/>
              </a:rPr>
              <a:t>profesjonalistów jazdy na deskorolce </a:t>
            </a:r>
            <a:r>
              <a:rPr lang="pl-PL" sz="2200" b="1" dirty="0" smtClean="0">
                <a:latin typeface="Calibri" panose="020F0502020204030204" pitchFamily="34" charset="0"/>
              </a:rPr>
              <a:t>      i </a:t>
            </a:r>
            <a:r>
              <a:rPr lang="pl-PL" sz="2200" b="1" dirty="0">
                <a:latin typeface="Calibri" panose="020F0502020204030204" pitchFamily="34" charset="0"/>
              </a:rPr>
              <a:t>na </a:t>
            </a:r>
            <a:r>
              <a:rPr lang="pl-PL" sz="2200" b="1" dirty="0" smtClean="0">
                <a:latin typeface="Calibri" panose="020F0502020204030204" pitchFamily="34" charset="0"/>
              </a:rPr>
              <a:t>hulajnodze, </a:t>
            </a:r>
            <a:r>
              <a:rPr lang="pl-PL" sz="2200" b="1" dirty="0">
                <a:latin typeface="Calibri" panose="020F0502020204030204" pitchFamily="34" charset="0"/>
              </a:rPr>
              <a:t>a także występ Mistrza Polski jazdy na BMX.</a:t>
            </a:r>
          </a:p>
        </p:txBody>
      </p:sp>
    </p:spTree>
    <p:extLst>
      <p:ext uri="{BB962C8B-B14F-4D97-AF65-F5344CB8AC3E}">
        <p14:creationId xmlns:p14="http://schemas.microsoft.com/office/powerpoint/2010/main" val="9000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id="{4D528910-B31D-4D18-91A3-675E14A474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123" y="1523987"/>
            <a:ext cx="6102311" cy="3986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8908" y="353491"/>
            <a:ext cx="804742" cy="1194920"/>
          </a:xfrm>
          <a:prstGeom prst="rect">
            <a:avLst/>
          </a:prstGeom>
        </p:spPr>
      </p:pic>
      <p:sp>
        <p:nvSpPr>
          <p:cNvPr id="3" name="Tytuł 1"/>
          <p:cNvSpPr txBox="1">
            <a:spLocks/>
          </p:cNvSpPr>
          <p:nvPr/>
        </p:nvSpPr>
        <p:spPr>
          <a:xfrm>
            <a:off x="1701924" y="742359"/>
            <a:ext cx="9433048" cy="8078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4800" i="1" dirty="0">
                <a:latin typeface="Calibri" panose="020F0502020204030204" pitchFamily="34" charset="0"/>
              </a:rPr>
              <a:t>Obiekty sportowe </a:t>
            </a:r>
          </a:p>
        </p:txBody>
      </p:sp>
      <p:sp>
        <p:nvSpPr>
          <p:cNvPr id="6" name="Symbol zastępczy tekstu 2"/>
          <p:cNvSpPr txBox="1">
            <a:spLocks/>
          </p:cNvSpPr>
          <p:nvPr/>
        </p:nvSpPr>
        <p:spPr>
          <a:xfrm>
            <a:off x="2277988" y="5699488"/>
            <a:ext cx="8481580" cy="1056150"/>
          </a:xfrm>
          <a:prstGeom prst="rect">
            <a:avLst/>
          </a:prstGeom>
        </p:spPr>
        <p:txBody>
          <a:bodyPr/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spcBef>
                <a:spcPts val="600"/>
              </a:spcBef>
              <a:buNone/>
            </a:pPr>
            <a:r>
              <a:rPr lang="pl-PL" sz="2200" b="1" dirty="0">
                <a:solidFill>
                  <a:schemeClr val="tx1"/>
                </a:solidFill>
                <a:latin typeface="Calibri" panose="020F0502020204030204" pitchFamily="34" charset="0"/>
              </a:rPr>
              <a:t>W Kątach Węgierskich wybudowano boisko piłkarskie </a:t>
            </a:r>
          </a:p>
          <a:p>
            <a:pPr marL="45720" indent="0" algn="ctr">
              <a:spcBef>
                <a:spcPts val="600"/>
              </a:spcBef>
              <a:buNone/>
            </a:pPr>
            <a:r>
              <a:rPr lang="pl-PL" sz="2200" b="1" dirty="0">
                <a:solidFill>
                  <a:schemeClr val="tx1"/>
                </a:solidFill>
                <a:latin typeface="Calibri" panose="020F0502020204030204" pitchFamily="34" charset="0"/>
              </a:rPr>
              <a:t>z naturalną nawierzchnią trawiastą</a:t>
            </a:r>
          </a:p>
          <a:p>
            <a:pPr marL="45720" indent="0" algn="ctr">
              <a:spcBef>
                <a:spcPts val="600"/>
              </a:spcBef>
              <a:buNone/>
            </a:pP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779 917,66 zł</a:t>
            </a:r>
          </a:p>
        </p:txBody>
      </p:sp>
    </p:spTree>
    <p:extLst>
      <p:ext uri="{BB962C8B-B14F-4D97-AF65-F5344CB8AC3E}">
        <p14:creationId xmlns:p14="http://schemas.microsoft.com/office/powerpoint/2010/main" val="336443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4E31B13-39A2-46F4-A280-EF11568807EB}"/>
              </a:ext>
            </a:extLst>
          </p:cNvPr>
          <p:cNvSpPr txBox="1">
            <a:spLocks/>
          </p:cNvSpPr>
          <p:nvPr/>
        </p:nvSpPr>
        <p:spPr>
          <a:xfrm>
            <a:off x="1271181" y="546462"/>
            <a:ext cx="9433048" cy="8078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4800" i="1" dirty="0">
                <a:latin typeface="Calibri" panose="020F0502020204030204" pitchFamily="34" charset="0"/>
              </a:rPr>
              <a:t>Administracja publiczna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0985753D-5BF8-46B7-ABFC-745887E62F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8908" y="353491"/>
            <a:ext cx="804742" cy="1194920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B505AFBE-7DFC-42BB-8B10-7D6729E6EB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943" y="1548411"/>
            <a:ext cx="4617762" cy="30785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6FA220CC-3709-4363-AD40-8E3EFCA436C0}"/>
              </a:ext>
            </a:extLst>
          </p:cNvPr>
          <p:cNvSpPr txBox="1"/>
          <p:nvPr/>
        </p:nvSpPr>
        <p:spPr>
          <a:xfrm>
            <a:off x="1701924" y="4811799"/>
            <a:ext cx="8928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pl-PL" sz="2200" b="1" dirty="0">
                <a:latin typeface="Calibri" panose="020F0502020204030204" pitchFamily="34" charset="0"/>
              </a:rPr>
              <a:t>w</a:t>
            </a:r>
            <a:r>
              <a:rPr lang="pl-PL" sz="2200" b="1" dirty="0" smtClean="0">
                <a:latin typeface="Calibri" panose="020F0502020204030204" pitchFamily="34" charset="0"/>
              </a:rPr>
              <a:t>ykonano </a:t>
            </a:r>
            <a:r>
              <a:rPr lang="pl-PL" sz="2200" b="1" dirty="0">
                <a:latin typeface="Calibri" panose="020F0502020204030204" pitchFamily="34" charset="0"/>
              </a:rPr>
              <a:t>modernizację „starej” części budynku Urzędu Gminy Nieporęt                                   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738 472,44 </a:t>
            </a:r>
            <a:r>
              <a:rPr lang="pl-PL" sz="2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  <a:endParaRPr lang="pl-PL" sz="2200" b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44D27D39-57D2-41A9-BBAD-BD8F64B647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8096" y="1547301"/>
            <a:ext cx="4615509" cy="30785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ED9E81CE-1291-4F3F-87D5-88E1A918DE7B}"/>
              </a:ext>
            </a:extLst>
          </p:cNvPr>
          <p:cNvSpPr txBox="1"/>
          <p:nvPr/>
        </p:nvSpPr>
        <p:spPr>
          <a:xfrm>
            <a:off x="1715023" y="5459928"/>
            <a:ext cx="96617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pl-PL" sz="2200" b="1" dirty="0">
                <a:latin typeface="Calibri" panose="020F0502020204030204" pitchFamily="34" charset="0"/>
              </a:rPr>
              <a:t>w</a:t>
            </a:r>
            <a:r>
              <a:rPr lang="pl-PL" sz="2200" b="1" dirty="0" smtClean="0">
                <a:latin typeface="Calibri" panose="020F0502020204030204" pitchFamily="34" charset="0"/>
              </a:rPr>
              <a:t> </a:t>
            </a:r>
            <a:r>
              <a:rPr lang="pl-PL" sz="2200" b="1" dirty="0">
                <a:latin typeface="Calibri" panose="020F0502020204030204" pitchFamily="34" charset="0"/>
              </a:rPr>
              <a:t>ramach zadania E-Urząd w Gminie Nieporęt </a:t>
            </a:r>
            <a:r>
              <a:rPr lang="pl-PL" sz="2200" b="1" dirty="0" smtClean="0">
                <a:latin typeface="Calibri" panose="020F0502020204030204" pitchFamily="34" charset="0"/>
              </a:rPr>
              <a:t>zakupiono </a:t>
            </a:r>
            <a:r>
              <a:rPr lang="pl-PL" sz="2200" b="1" dirty="0">
                <a:latin typeface="Calibri" panose="020F0502020204030204" pitchFamily="34" charset="0"/>
              </a:rPr>
              <a:t>sprzęt </a:t>
            </a:r>
            <a:r>
              <a:rPr lang="pl-PL" sz="2200" b="1" dirty="0" smtClean="0">
                <a:latin typeface="Calibri" panose="020F0502020204030204" pitchFamily="34" charset="0"/>
              </a:rPr>
              <a:t>i e-usługi na kwotę </a:t>
            </a:r>
            <a:r>
              <a:rPr lang="pl-PL" sz="2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98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411,00 zł</a:t>
            </a:r>
            <a:r>
              <a:rPr lang="pl-PL" sz="2200" b="1" dirty="0">
                <a:latin typeface="Calibri" panose="020F0502020204030204" pitchFamily="34" charset="0"/>
              </a:rPr>
              <a:t>, w tym środki unijne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78 728,80 </a:t>
            </a:r>
            <a:r>
              <a:rPr lang="pl-PL" sz="2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  <a:endParaRPr lang="pl-PL" sz="2200" b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F6249DCA-1EB2-4D74-9233-FCD2C34F3F8E}"/>
              </a:ext>
            </a:extLst>
          </p:cNvPr>
          <p:cNvSpPr txBox="1"/>
          <p:nvPr/>
        </p:nvSpPr>
        <p:spPr>
          <a:xfrm>
            <a:off x="1715023" y="6164729"/>
            <a:ext cx="94330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pl-PL" sz="2200" b="1" dirty="0">
                <a:latin typeface="Calibri" panose="020F0502020204030204" pitchFamily="34" charset="0"/>
              </a:rPr>
              <a:t>z</a:t>
            </a:r>
            <a:r>
              <a:rPr lang="pl-PL" sz="2200" b="1" dirty="0" smtClean="0">
                <a:latin typeface="Calibri" panose="020F0502020204030204" pitchFamily="34" charset="0"/>
              </a:rPr>
              <a:t>akupiono </a:t>
            </a:r>
            <a:r>
              <a:rPr lang="pl-PL" sz="2200" b="1" dirty="0">
                <a:latin typeface="Calibri" panose="020F0502020204030204" pitchFamily="34" charset="0"/>
              </a:rPr>
              <a:t>system konferencyjny do obsługi sesji Rady Gminy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56 495,75 </a:t>
            </a:r>
            <a:r>
              <a:rPr lang="pl-PL" sz="2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419192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25545" y="692696"/>
            <a:ext cx="9737734" cy="792088"/>
          </a:xfrm>
        </p:spPr>
        <p:txBody>
          <a:bodyPr>
            <a:normAutofit/>
          </a:bodyPr>
          <a:lstStyle/>
          <a:p>
            <a:pPr algn="ctr"/>
            <a:r>
              <a:rPr lang="pl-PL" sz="3200" b="1" i="1" dirty="0">
                <a:solidFill>
                  <a:schemeClr val="accent1"/>
                </a:solidFill>
                <a:latin typeface="Calibri" panose="020F0502020204030204" pitchFamily="34" charset="0"/>
              </a:rPr>
              <a:t>ZESTAWIENIE WYDATKÓW INWESTYCYJNYCH</a:t>
            </a:r>
          </a:p>
        </p:txBody>
      </p:sp>
      <p:pic>
        <p:nvPicPr>
          <p:cNvPr id="4" name="Symbol zastępczy obrazu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39" t="-1350" r="-10366" b="-487"/>
          <a:stretch/>
        </p:blipFill>
        <p:spPr>
          <a:xfrm>
            <a:off x="10630916" y="403899"/>
            <a:ext cx="803448" cy="1196301"/>
          </a:xfrm>
          <a:prstGeom prst="rect">
            <a:avLst/>
          </a:prstGeom>
        </p:spPr>
      </p:pic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81864"/>
              </p:ext>
            </p:extLst>
          </p:nvPr>
        </p:nvGraphicFramePr>
        <p:xfrm>
          <a:off x="2097968" y="1600200"/>
          <a:ext cx="7992888" cy="4892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9148">
                  <a:extLst>
                    <a:ext uri="{9D8B030D-6E8A-4147-A177-3AD203B41FA5}">
                      <a16:colId xmlns:a16="http://schemas.microsoft.com/office/drawing/2014/main" val="2889267321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1562690340"/>
                    </a:ext>
                  </a:extLst>
                </a:gridCol>
                <a:gridCol w="2553460">
                  <a:extLst>
                    <a:ext uri="{9D8B030D-6E8A-4147-A177-3AD203B41FA5}">
                      <a16:colId xmlns:a16="http://schemas.microsoft.com/office/drawing/2014/main" val="2333974862"/>
                    </a:ext>
                  </a:extLst>
                </a:gridCol>
              </a:tblGrid>
              <a:tr h="3767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Kategoria</a:t>
                      </a:r>
                      <a:endParaRPr lang="pl-PL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Wydatki</a:t>
                      </a:r>
                      <a:endParaRPr lang="pl-PL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Udział procentowy wg danej kategorii</a:t>
                      </a:r>
                      <a:endParaRPr lang="pl-PL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207169410"/>
                  </a:ext>
                </a:extLst>
              </a:tr>
              <a:tr h="28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Gospodarka ściekowa</a:t>
                      </a:r>
                      <a:endParaRPr lang="pl-PL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9 792 288,81 zł</a:t>
                      </a:r>
                      <a:endParaRPr lang="pl-PL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36%</a:t>
                      </a:r>
                      <a:endParaRPr lang="pl-PL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923820072"/>
                  </a:ext>
                </a:extLst>
              </a:tr>
              <a:tr h="28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Inwestycje oświatowe</a:t>
                      </a:r>
                      <a:endParaRPr lang="pl-PL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5 136 312,66 zł</a:t>
                      </a:r>
                      <a:endParaRPr lang="pl-PL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19%</a:t>
                      </a:r>
                      <a:endParaRPr lang="pl-PL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037726334"/>
                  </a:ext>
                </a:extLst>
              </a:tr>
              <a:tr h="28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Ścieżki rowerowe</a:t>
                      </a:r>
                      <a:endParaRPr lang="pl-PL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3 658 874,47 zł</a:t>
                      </a:r>
                      <a:endParaRPr lang="pl-PL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13%</a:t>
                      </a:r>
                      <a:endParaRPr lang="pl-PL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78308581"/>
                  </a:ext>
                </a:extLst>
              </a:tr>
              <a:tr h="28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Drogi </a:t>
                      </a:r>
                      <a:endParaRPr lang="pl-PL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3 180 195,49 zł</a:t>
                      </a:r>
                      <a:endParaRPr lang="pl-PL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12%</a:t>
                      </a:r>
                      <a:endParaRPr lang="pl-PL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981859329"/>
                  </a:ext>
                </a:extLst>
              </a:tr>
              <a:tr h="28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Obiekty sportowe</a:t>
                      </a:r>
                      <a:endParaRPr lang="pl-PL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1 635 307,77 zł</a:t>
                      </a:r>
                      <a:endParaRPr lang="pl-PL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6%</a:t>
                      </a:r>
                      <a:endParaRPr lang="pl-PL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211172300"/>
                  </a:ext>
                </a:extLst>
              </a:tr>
              <a:tr h="28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Administracja publiczna</a:t>
                      </a:r>
                      <a:endParaRPr lang="pl-PL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1 242 024,82 zł</a:t>
                      </a:r>
                      <a:endParaRPr lang="pl-PL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pl-PL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184500380"/>
                  </a:ext>
                </a:extLst>
              </a:tr>
              <a:tr h="28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Wodociągi</a:t>
                      </a:r>
                      <a:endParaRPr lang="pl-PL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828 502,03 zł</a:t>
                      </a:r>
                      <a:endParaRPr lang="pl-PL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3%</a:t>
                      </a:r>
                      <a:endParaRPr lang="pl-PL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591708161"/>
                  </a:ext>
                </a:extLst>
              </a:tr>
              <a:tr h="5847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Pozostałe inwestycje i dotacje</a:t>
                      </a:r>
                      <a:endParaRPr lang="pl-PL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604 356,99 zł</a:t>
                      </a:r>
                      <a:endParaRPr lang="pl-PL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2%</a:t>
                      </a:r>
                      <a:endParaRPr lang="pl-PL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997403128"/>
                  </a:ext>
                </a:extLst>
              </a:tr>
              <a:tr h="28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Oświetlenie ulic</a:t>
                      </a:r>
                      <a:endParaRPr lang="pl-PL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556 811,78 zł</a:t>
                      </a:r>
                      <a:endParaRPr lang="pl-PL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2%</a:t>
                      </a:r>
                      <a:endParaRPr lang="pl-PL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731107345"/>
                  </a:ext>
                </a:extLst>
              </a:tr>
              <a:tr h="28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Domy </a:t>
                      </a:r>
                      <a:r>
                        <a:rPr lang="pl-PL" sz="2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kultury</a:t>
                      </a:r>
                      <a:endParaRPr lang="pl-PL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423 374,66 zł</a:t>
                      </a:r>
                      <a:endParaRPr lang="pl-PL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pl-PL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221077759"/>
                  </a:ext>
                </a:extLst>
              </a:tr>
              <a:tr h="285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Ochotnicze straże pożarne</a:t>
                      </a:r>
                      <a:endParaRPr lang="pl-PL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438 200,00 zł</a:t>
                      </a:r>
                      <a:endParaRPr lang="pl-PL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pl-PL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015818429"/>
                  </a:ext>
                </a:extLst>
              </a:tr>
              <a:tr h="285724">
                <a:tc>
                  <a:txBody>
                    <a:bodyPr/>
                    <a:lstStyle/>
                    <a:p>
                      <a:endParaRPr lang="pl-PL" sz="20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27 496 249,48 zł</a:t>
                      </a:r>
                      <a:endParaRPr lang="pl-PL" sz="2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pl-PL" sz="2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7874519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992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0447" y="1256475"/>
            <a:ext cx="2933281" cy="42607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73932" y="318738"/>
            <a:ext cx="7915151" cy="936104"/>
          </a:xfrm>
        </p:spPr>
        <p:txBody>
          <a:bodyPr>
            <a:noAutofit/>
          </a:bodyPr>
          <a:lstStyle/>
          <a:p>
            <a:pPr algn="ctr"/>
            <a:r>
              <a:rPr lang="pl-PL" sz="4800" b="1" i="1" dirty="0">
                <a:solidFill>
                  <a:srgbClr val="C00000"/>
                </a:solidFill>
                <a:latin typeface="Calibri" panose="020F0502020204030204" pitchFamily="34" charset="0"/>
              </a:rPr>
              <a:t>Wodociągi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628819" y="2093642"/>
            <a:ext cx="7201039" cy="3920795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pl-PL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W ramach zadań inwestycyjnych wybudowano sieć wodociągową: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w ul. Powstańców </a:t>
            </a:r>
            <a:r>
              <a:rPr lang="pl-PL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dł. </a:t>
            </a:r>
            <a:r>
              <a:rPr lang="pl-PL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206,95 </a:t>
            </a:r>
            <a:r>
              <a:rPr lang="pl-PL" sz="2000" b="1" dirty="0" err="1">
                <a:solidFill>
                  <a:schemeClr val="tx1"/>
                </a:solidFill>
                <a:latin typeface="Calibri" panose="020F0502020204030204" pitchFamily="34" charset="0"/>
              </a:rPr>
              <a:t>mb</a:t>
            </a:r>
            <a:r>
              <a:rPr lang="pl-PL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 oraz w ul. Marsa w Nieporęcie </a:t>
            </a:r>
            <a:r>
              <a:rPr lang="pl-PL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dł. </a:t>
            </a:r>
            <a:r>
              <a:rPr lang="pl-PL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514,3 </a:t>
            </a:r>
            <a:r>
              <a:rPr lang="pl-PL" sz="2000" b="1" dirty="0" err="1">
                <a:solidFill>
                  <a:schemeClr val="tx1"/>
                </a:solidFill>
                <a:latin typeface="Calibri" panose="020F0502020204030204" pitchFamily="34" charset="0"/>
              </a:rPr>
              <a:t>mb</a:t>
            </a:r>
            <a:r>
              <a:rPr lang="pl-PL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  </a:t>
            </a:r>
            <a:r>
              <a:rPr lang="pl-PL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- </a:t>
            </a:r>
            <a:r>
              <a:rPr lang="pl-PL" sz="20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190 </a:t>
            </a:r>
            <a:r>
              <a:rPr lang="pl-PL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154,25 </a:t>
            </a:r>
            <a:r>
              <a:rPr lang="pl-PL" sz="20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  <a:endParaRPr lang="pl-PL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w ul. Borki w Józefowie </a:t>
            </a:r>
            <a:r>
              <a:rPr lang="pl-PL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dł. 406,85 </a:t>
            </a:r>
            <a:r>
              <a:rPr lang="pl-PL" sz="20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mb</a:t>
            </a:r>
            <a:r>
              <a:rPr lang="pl-PL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 </a:t>
            </a:r>
            <a:r>
              <a:rPr lang="pl-PL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– </a:t>
            </a:r>
            <a:r>
              <a:rPr lang="pl-PL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98 828,98 </a:t>
            </a:r>
            <a:r>
              <a:rPr lang="pl-PL" sz="20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  <a:endParaRPr lang="pl-PL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w ul. Promykowej  w Stanisławowie Pierwszym </a:t>
            </a:r>
            <a:r>
              <a:rPr lang="pl-PL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dł. </a:t>
            </a:r>
            <a:r>
              <a:rPr lang="pl-PL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824,5 </a:t>
            </a:r>
            <a:r>
              <a:rPr lang="pl-PL" sz="20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mb</a:t>
            </a:r>
            <a:r>
              <a:rPr lang="pl-PL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pl-PL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      – </a:t>
            </a:r>
            <a:r>
              <a:rPr lang="pl-PL" sz="20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116 588,00 zł</a:t>
            </a:r>
          </a:p>
          <a:p>
            <a:pPr>
              <a:spcBef>
                <a:spcPts val="600"/>
              </a:spcBef>
            </a:pPr>
            <a:r>
              <a:rPr lang="pl-PL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Rozpoczęto </a:t>
            </a:r>
            <a:r>
              <a:rPr lang="pl-PL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budowę </a:t>
            </a:r>
            <a:r>
              <a:rPr lang="pl-PL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sieci: </a:t>
            </a:r>
            <a:endParaRPr lang="pl-PL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w ul. Kościelnej w Kątach Węgierskich - </a:t>
            </a:r>
            <a:r>
              <a:rPr lang="pl-PL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214 </a:t>
            </a:r>
            <a:r>
              <a:rPr lang="pl-PL" sz="20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760,00 zł</a:t>
            </a:r>
            <a:endParaRPr lang="pl-PL" sz="2000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w ul. Brukowej w Stanisławowie Pierwszym - </a:t>
            </a:r>
            <a:r>
              <a:rPr lang="pl-PL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331 348,19 </a:t>
            </a:r>
            <a:r>
              <a:rPr lang="pl-PL" sz="20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  <a:endParaRPr lang="pl-PL" sz="2000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algn="just"/>
            <a:endParaRPr lang="pl-PL" sz="1600" dirty="0"/>
          </a:p>
        </p:txBody>
      </p:sp>
      <p:pic>
        <p:nvPicPr>
          <p:cNvPr id="5" name="Symbol zastępczy obrazu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39" t="-1350" r="-10366" b="-487"/>
          <a:stretch/>
        </p:blipFill>
        <p:spPr>
          <a:xfrm>
            <a:off x="10846940" y="188640"/>
            <a:ext cx="803448" cy="1196301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9376F950-8F52-44AA-BADB-532BB22F4026}"/>
              </a:ext>
            </a:extLst>
          </p:cNvPr>
          <p:cNvSpPr txBox="1"/>
          <p:nvPr/>
        </p:nvSpPr>
        <p:spPr>
          <a:xfrm>
            <a:off x="1628819" y="1254842"/>
            <a:ext cx="59057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200" b="1" dirty="0">
                <a:latin typeface="Calibri" panose="020F0502020204030204" pitchFamily="34" charset="0"/>
              </a:rPr>
              <a:t>Wydatki związane z infrastrukturą wodociągową w 2018 </a:t>
            </a:r>
            <a:r>
              <a:rPr lang="pl-PL" sz="2200" b="1" dirty="0" smtClean="0">
                <a:latin typeface="Calibri" panose="020F0502020204030204" pitchFamily="34" charset="0"/>
              </a:rPr>
              <a:t>r. </a:t>
            </a:r>
            <a:r>
              <a:rPr lang="pl-PL" sz="2200" b="1" dirty="0">
                <a:latin typeface="Calibri" panose="020F0502020204030204" pitchFamily="34" charset="0"/>
              </a:rPr>
              <a:t>wyniosły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451 559,48 zł</a:t>
            </a:r>
            <a:r>
              <a:rPr lang="pl-PL" sz="2200" b="1" dirty="0"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A4E87C65-024D-4093-8E52-04DDEF3E6D2F}"/>
              </a:ext>
            </a:extLst>
          </p:cNvPr>
          <p:cNvSpPr txBox="1"/>
          <p:nvPr/>
        </p:nvSpPr>
        <p:spPr>
          <a:xfrm>
            <a:off x="1689035" y="5484667"/>
            <a:ext cx="89867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latin typeface="Calibri" panose="020F0502020204030204" pitchFamily="34" charset="0"/>
              </a:rPr>
              <a:t>Wykonano również dokumentację projektowo-kosztorysową sieci wodociągowej:</a:t>
            </a:r>
          </a:p>
          <a:p>
            <a:pPr marL="285750" indent="-285750"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pl-PL" sz="2000" b="1" dirty="0">
                <a:latin typeface="Calibri" panose="020F0502020204030204" pitchFamily="34" charset="0"/>
              </a:rPr>
              <a:t>ul. Cichej w Rembelszczyźnie – </a:t>
            </a:r>
            <a:r>
              <a:rPr lang="pl-PL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19 478,65 </a:t>
            </a:r>
            <a:r>
              <a:rPr lang="pl-PL" sz="20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  <a:endParaRPr lang="pl-PL" sz="2000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pl-PL" sz="2000" b="1" dirty="0">
                <a:latin typeface="Calibri" panose="020F0502020204030204" pitchFamily="34" charset="0"/>
              </a:rPr>
              <a:t>ul. Strużańskiej w Józefowie – </a:t>
            </a:r>
            <a:r>
              <a:rPr lang="pl-PL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25 030,50 </a:t>
            </a:r>
            <a:r>
              <a:rPr lang="pl-PL" sz="20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  <a:endParaRPr lang="pl-PL" sz="20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32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5595E28-6B4D-41D0-99AB-99CEA5833E5A}"/>
              </a:ext>
            </a:extLst>
          </p:cNvPr>
          <p:cNvSpPr txBox="1">
            <a:spLocks/>
          </p:cNvSpPr>
          <p:nvPr/>
        </p:nvSpPr>
        <p:spPr>
          <a:xfrm>
            <a:off x="1391327" y="547679"/>
            <a:ext cx="9433048" cy="8078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4800" i="1" dirty="0">
                <a:latin typeface="Calibri" panose="020F0502020204030204" pitchFamily="34" charset="0"/>
              </a:rPr>
              <a:t>Pozostałe inwestycje 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96EB464F-45E8-444C-B47A-0BE5143584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948" y="3057460"/>
            <a:ext cx="4697437" cy="3134411"/>
          </a:xfrm>
          <a:prstGeom prst="round2DiagRect">
            <a:avLst>
              <a:gd name="adj1" fmla="val 16667"/>
              <a:gd name="adj2" fmla="val 8817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98473D07-23C3-4160-8CA7-171E9E59F0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8908" y="353491"/>
            <a:ext cx="804742" cy="1194920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887DCF2C-2B97-4031-B47A-E72DAA586170}"/>
              </a:ext>
            </a:extLst>
          </p:cNvPr>
          <p:cNvSpPr txBox="1"/>
          <p:nvPr/>
        </p:nvSpPr>
        <p:spPr>
          <a:xfrm>
            <a:off x="1656794" y="1340768"/>
            <a:ext cx="97068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200" b="1" dirty="0">
                <a:latin typeface="Calibri" panose="020F0502020204030204" pitchFamily="34" charset="0"/>
              </a:rPr>
              <a:t>W 2018 </a:t>
            </a:r>
            <a:r>
              <a:rPr lang="pl-PL" sz="2200" b="1" dirty="0" smtClean="0">
                <a:latin typeface="Calibri" panose="020F0502020204030204" pitchFamily="34" charset="0"/>
              </a:rPr>
              <a:t>r. </a:t>
            </a:r>
            <a:r>
              <a:rPr lang="pl-PL" sz="2200" b="1" dirty="0">
                <a:latin typeface="Calibri" panose="020F0502020204030204" pitchFamily="34" charset="0"/>
              </a:rPr>
              <a:t>Gmina </a:t>
            </a:r>
            <a:r>
              <a:rPr lang="pl-PL" sz="2200" b="1" dirty="0" smtClean="0">
                <a:latin typeface="Calibri" panose="020F0502020204030204" pitchFamily="34" charset="0"/>
              </a:rPr>
              <a:t>Nieporęt: </a:t>
            </a:r>
            <a:endParaRPr lang="pl-PL" sz="2200" b="1" dirty="0">
              <a:latin typeface="Calibri" panose="020F050202020403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pl-PL" sz="2200" b="1" dirty="0" smtClean="0">
                <a:latin typeface="Calibri" panose="020F0502020204030204" pitchFamily="34" charset="0"/>
              </a:rPr>
              <a:t>zakupiła </a:t>
            </a:r>
            <a:r>
              <a:rPr lang="pl-PL" sz="2200" b="1" dirty="0">
                <a:latin typeface="Calibri" panose="020F0502020204030204" pitchFamily="34" charset="0"/>
              </a:rPr>
              <a:t>25 wiat przystankowych o łącznej wartości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102 717,30 zł</a:t>
            </a:r>
            <a:r>
              <a:rPr lang="pl-PL" sz="2200" b="1" dirty="0">
                <a:latin typeface="Calibri" panose="020F0502020204030204" pitchFamily="34" charset="0"/>
              </a:rPr>
              <a:t>, które zostały zamontowane w </a:t>
            </a:r>
            <a:r>
              <a:rPr lang="pl-PL" sz="2200" b="1" dirty="0" smtClean="0">
                <a:latin typeface="Calibri" panose="020F0502020204030204" pitchFamily="34" charset="0"/>
              </a:rPr>
              <a:t>sołectwach: </a:t>
            </a:r>
            <a:r>
              <a:rPr lang="pl-PL" sz="2200" b="1" dirty="0">
                <a:latin typeface="Calibri" panose="020F0502020204030204" pitchFamily="34" charset="0"/>
              </a:rPr>
              <a:t>Nieporęt, Aleksandrów, Kąty Węgierskie, Rembelszczyzna, Stanisławów Drugi, Wola Aleksandra i Zegrze Południowe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BB526646-5C03-4126-BA4E-13DCBB1EA1AE}"/>
              </a:ext>
            </a:extLst>
          </p:cNvPr>
          <p:cNvSpPr txBox="1"/>
          <p:nvPr/>
        </p:nvSpPr>
        <p:spPr>
          <a:xfrm>
            <a:off x="7030516" y="3057460"/>
            <a:ext cx="4680520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pl-PL" sz="2200" b="1" dirty="0">
                <a:latin typeface="Calibri" panose="020F0502020204030204" pitchFamily="34" charset="0"/>
              </a:rPr>
              <a:t>zakupiła działkę w </a:t>
            </a:r>
            <a:r>
              <a:rPr lang="pl-PL" sz="2200" b="1" dirty="0" smtClean="0">
                <a:latin typeface="Calibri" panose="020F0502020204030204" pitchFamily="34" charset="0"/>
              </a:rPr>
              <a:t>Józefowie, </a:t>
            </a:r>
            <a:r>
              <a:rPr lang="pl-PL" sz="2200" b="1" dirty="0">
                <a:latin typeface="Calibri" panose="020F0502020204030204" pitchFamily="34" charset="0"/>
              </a:rPr>
              <a:t>w celu zabezpieczenia potrzeb w zakresie miejsc parkingowych –                            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456 402,00 </a:t>
            </a:r>
            <a:r>
              <a:rPr lang="pl-PL" sz="2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  <a:endParaRPr lang="pl-PL" sz="2200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285750" indent="-285750"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pl-PL" sz="2200" b="1" dirty="0">
                <a:latin typeface="Calibri" panose="020F0502020204030204" pitchFamily="34" charset="0"/>
              </a:rPr>
              <a:t>w ramach </a:t>
            </a:r>
            <a:r>
              <a:rPr lang="pl-PL" sz="2200" b="1" dirty="0" smtClean="0">
                <a:latin typeface="Calibri" panose="020F0502020204030204" pitchFamily="34" charset="0"/>
              </a:rPr>
              <a:t>zagospodarowania </a:t>
            </a:r>
            <a:r>
              <a:rPr lang="pl-PL" sz="2200" b="1" dirty="0">
                <a:latin typeface="Calibri" panose="020F0502020204030204" pitchFamily="34" charset="0"/>
              </a:rPr>
              <a:t>działki gminnej 97/1 w Zegrzu Południowym wykonała monitoring obejmujący teren </a:t>
            </a:r>
            <a:r>
              <a:rPr lang="pl-PL" sz="2200" b="1" dirty="0" smtClean="0">
                <a:latin typeface="Calibri" panose="020F0502020204030204" pitchFamily="34" charset="0"/>
              </a:rPr>
              <a:t>działki – </a:t>
            </a:r>
            <a:r>
              <a:rPr lang="pl-PL" sz="2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17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258,13 zł</a:t>
            </a:r>
            <a:r>
              <a:rPr lang="pl-PL" sz="2200" b="1" dirty="0">
                <a:latin typeface="Calibri" panose="020F0502020204030204" pitchFamily="34" charset="0"/>
              </a:rPr>
              <a:t>.</a:t>
            </a:r>
          </a:p>
          <a:p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404804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obrazu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39" t="-1350" r="-10366" b="-487"/>
          <a:stretch/>
        </p:blipFill>
        <p:spPr>
          <a:xfrm>
            <a:off x="10758141" y="322096"/>
            <a:ext cx="803448" cy="1196301"/>
          </a:xfrm>
          <a:prstGeom prst="rect">
            <a:avLst/>
          </a:prstGeom>
        </p:spPr>
      </p:pic>
      <p:sp>
        <p:nvSpPr>
          <p:cNvPr id="14" name="Tytuł 1"/>
          <p:cNvSpPr txBox="1">
            <a:spLocks/>
          </p:cNvSpPr>
          <p:nvPr/>
        </p:nvSpPr>
        <p:spPr>
          <a:xfrm>
            <a:off x="1391012" y="599393"/>
            <a:ext cx="9433048" cy="8078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4800" i="1" dirty="0">
                <a:latin typeface="Calibri" panose="020F0502020204030204" pitchFamily="34" charset="0"/>
              </a:rPr>
              <a:t>Oświetlenie ulic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FB02B10A-CE23-46B5-B69D-C721576BB505}"/>
              </a:ext>
            </a:extLst>
          </p:cNvPr>
          <p:cNvSpPr txBox="1"/>
          <p:nvPr/>
        </p:nvSpPr>
        <p:spPr>
          <a:xfrm>
            <a:off x="1726817" y="1241579"/>
            <a:ext cx="84969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556 811,78 zł </a:t>
            </a:r>
            <a:r>
              <a:rPr lang="pl-PL" sz="2200" b="1" dirty="0">
                <a:latin typeface="Calibri" panose="020F0502020204030204" pitchFamily="34" charset="0"/>
              </a:rPr>
              <a:t>to wydatek związany z budową oświetlenia </a:t>
            </a:r>
            <a:r>
              <a:rPr lang="pl-PL" sz="2200" b="1" dirty="0" smtClean="0">
                <a:latin typeface="Calibri" panose="020F0502020204030204" pitchFamily="34" charset="0"/>
              </a:rPr>
              <a:t>ulic</a:t>
            </a:r>
            <a:endParaRPr lang="pl-PL" sz="2200" dirty="0">
              <a:latin typeface="Calibri" panose="020F0502020204030204" pitchFamily="34" charset="0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0364F2D6-F7FB-42EF-BE1E-6476273F9C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195" b="20683"/>
          <a:stretch/>
        </p:blipFill>
        <p:spPr>
          <a:xfrm>
            <a:off x="9430668" y="1710755"/>
            <a:ext cx="2028304" cy="28624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32CE9846-D46E-4EB0-87ED-D349A17BE56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63" r="3046" b="15238"/>
          <a:stretch/>
        </p:blipFill>
        <p:spPr>
          <a:xfrm rot="-5400000">
            <a:off x="914182" y="2345706"/>
            <a:ext cx="2857389" cy="18517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73F1295A-EB8A-4ED3-B96B-CAD217EDBCE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11" y="1787881"/>
            <a:ext cx="4342412" cy="28975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Symbol zastępczy tekstu 3"/>
          <p:cNvSpPr txBox="1">
            <a:spLocks/>
          </p:cNvSpPr>
          <p:nvPr/>
        </p:nvSpPr>
        <p:spPr>
          <a:xfrm>
            <a:off x="4222706" y="1745996"/>
            <a:ext cx="1883722" cy="8035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None/>
              <a:defRPr sz="1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pl-PL" dirty="0">
                <a:solidFill>
                  <a:schemeClr val="tx1"/>
                </a:solidFill>
                <a:latin typeface="Calibri" panose="020F0502020204030204" pitchFamily="34" charset="0"/>
              </a:rPr>
              <a:t>ul. Piastowska</a:t>
            </a:r>
          </a:p>
          <a:p>
            <a:pPr>
              <a:spcBef>
                <a:spcPts val="0"/>
              </a:spcBef>
            </a:pPr>
            <a:r>
              <a:rPr lang="pl-PL" dirty="0">
                <a:solidFill>
                  <a:schemeClr val="tx1"/>
                </a:solidFill>
                <a:latin typeface="Calibri" panose="020F0502020204030204" pitchFamily="34" charset="0"/>
              </a:rPr>
              <a:t> w Józefowie</a:t>
            </a:r>
          </a:p>
          <a:p>
            <a:pPr>
              <a:spcBef>
                <a:spcPts val="0"/>
              </a:spcBef>
            </a:pPr>
            <a:r>
              <a:rPr lang="pl-PL" dirty="0">
                <a:solidFill>
                  <a:schemeClr val="tx1"/>
                </a:solidFill>
                <a:latin typeface="Calibri" panose="020F0502020204030204" pitchFamily="34" charset="0"/>
              </a:rPr>
              <a:t>47 880,00 zł</a:t>
            </a: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8B6C23D2-6C5B-415F-84F2-4067DE13D6EB}"/>
              </a:ext>
            </a:extLst>
          </p:cNvPr>
          <p:cNvSpPr txBox="1"/>
          <p:nvPr/>
        </p:nvSpPr>
        <p:spPr>
          <a:xfrm>
            <a:off x="1414161" y="1838920"/>
            <a:ext cx="1378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Calibri" panose="020F0502020204030204" pitchFamily="34" charset="0"/>
              </a:rPr>
              <a:t>ul. Polna </a:t>
            </a:r>
          </a:p>
          <a:p>
            <a:r>
              <a:rPr lang="pl-PL" dirty="0">
                <a:latin typeface="Calibri" panose="020F0502020204030204" pitchFamily="34" charset="0"/>
              </a:rPr>
              <a:t>w Ryni</a:t>
            </a:r>
          </a:p>
          <a:p>
            <a:r>
              <a:rPr lang="pl-PL" dirty="0">
                <a:latin typeface="Calibri" panose="020F0502020204030204" pitchFamily="34" charset="0"/>
              </a:rPr>
              <a:t>70 368,25 zł</a:t>
            </a: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751F3A1A-464A-4BDD-AEA2-E91550E6AF1F}"/>
              </a:ext>
            </a:extLst>
          </p:cNvPr>
          <p:cNvSpPr txBox="1"/>
          <p:nvPr/>
        </p:nvSpPr>
        <p:spPr>
          <a:xfrm>
            <a:off x="9262764" y="1745996"/>
            <a:ext cx="21990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dirty="0">
                <a:latin typeface="Calibri" panose="020F0502020204030204" pitchFamily="34" charset="0"/>
              </a:rPr>
              <a:t>ul. Polna </a:t>
            </a:r>
            <a:r>
              <a:rPr lang="pl-PL" dirty="0" smtClean="0">
                <a:latin typeface="Calibri" panose="020F0502020204030204" pitchFamily="34" charset="0"/>
              </a:rPr>
              <a:t>                    w </a:t>
            </a:r>
            <a:r>
              <a:rPr lang="pl-PL" dirty="0">
                <a:latin typeface="Calibri" panose="020F0502020204030204" pitchFamily="34" charset="0"/>
              </a:rPr>
              <a:t>Rembelszczyźnie</a:t>
            </a:r>
          </a:p>
          <a:p>
            <a:pPr algn="r"/>
            <a:r>
              <a:rPr lang="pl-PL" dirty="0">
                <a:latin typeface="Calibri" panose="020F0502020204030204" pitchFamily="34" charset="0"/>
              </a:rPr>
              <a:t>49 750,55 zł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450EEEA7-B199-46C2-B55A-E41B4D601F99}"/>
              </a:ext>
            </a:extLst>
          </p:cNvPr>
          <p:cNvSpPr txBox="1"/>
          <p:nvPr/>
        </p:nvSpPr>
        <p:spPr>
          <a:xfrm>
            <a:off x="1473668" y="4727283"/>
            <a:ext cx="10666238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>
                <a:latin typeface="Calibri" panose="020F0502020204030204" pitchFamily="34" charset="0"/>
              </a:rPr>
              <a:t>Zrealizowano również budowę: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b="1" dirty="0">
                <a:latin typeface="Calibri" panose="020F0502020204030204" pitchFamily="34" charset="0"/>
              </a:rPr>
              <a:t>II etapu oświetlenia ul. Poziomkowej w Józefowie – </a:t>
            </a:r>
            <a:r>
              <a:rPr lang="pl-PL" b="1" dirty="0">
                <a:solidFill>
                  <a:srgbClr val="C00000"/>
                </a:solidFill>
                <a:latin typeface="Calibri" panose="020F0502020204030204" pitchFamily="34" charset="0"/>
              </a:rPr>
              <a:t>64 440,95 </a:t>
            </a:r>
            <a:r>
              <a:rPr lang="pl-PL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  <a:endParaRPr lang="pl-PL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b="1" dirty="0">
                <a:latin typeface="Calibri" panose="020F0502020204030204" pitchFamily="34" charset="0"/>
              </a:rPr>
              <a:t>II etapu oświetlenia ul. Leśnej w Wólce Radzymińskiej – </a:t>
            </a:r>
            <a:r>
              <a:rPr lang="pl-PL" b="1" dirty="0">
                <a:solidFill>
                  <a:srgbClr val="C00000"/>
                </a:solidFill>
                <a:latin typeface="Calibri" panose="020F0502020204030204" pitchFamily="34" charset="0"/>
              </a:rPr>
              <a:t>38 835, 70 </a:t>
            </a:r>
            <a:r>
              <a:rPr lang="pl-PL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  <a:endParaRPr lang="pl-PL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b="1" dirty="0">
                <a:latin typeface="Calibri" panose="020F0502020204030204" pitchFamily="34" charset="0"/>
              </a:rPr>
              <a:t>II etapu oświetlenia ul. Wierzbowej w Kątach Węgierskich – </a:t>
            </a:r>
            <a:r>
              <a:rPr lang="pl-PL" b="1" dirty="0">
                <a:solidFill>
                  <a:srgbClr val="C00000"/>
                </a:solidFill>
                <a:latin typeface="Calibri" panose="020F0502020204030204" pitchFamily="34" charset="0"/>
              </a:rPr>
              <a:t>29 900,00 </a:t>
            </a:r>
            <a:r>
              <a:rPr lang="pl-PL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  <a:endParaRPr lang="pl-PL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b="1" dirty="0">
                <a:latin typeface="Calibri" panose="020F0502020204030204" pitchFamily="34" charset="0"/>
              </a:rPr>
              <a:t>I etapu oświetlenia ul. Wirażowej w Wólce Radzymińskiej </a:t>
            </a:r>
            <a:r>
              <a:rPr lang="pl-PL" b="1" dirty="0" smtClean="0">
                <a:latin typeface="Calibri" panose="020F0502020204030204" pitchFamily="34" charset="0"/>
              </a:rPr>
              <a:t>– </a:t>
            </a:r>
            <a:r>
              <a:rPr lang="pl-PL" b="1" dirty="0">
                <a:solidFill>
                  <a:srgbClr val="C00000"/>
                </a:solidFill>
                <a:latin typeface="Calibri" panose="020F0502020204030204" pitchFamily="34" charset="0"/>
              </a:rPr>
              <a:t>49 458,30 </a:t>
            </a:r>
            <a:r>
              <a:rPr lang="pl-PL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  <a:endParaRPr lang="pl-PL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b="1" dirty="0">
                <a:latin typeface="Calibri" panose="020F0502020204030204" pitchFamily="34" charset="0"/>
              </a:rPr>
              <a:t>oświetlenia ul. Leśnej w Józefowie – </a:t>
            </a:r>
            <a:r>
              <a:rPr lang="pl-PL" b="1" dirty="0">
                <a:solidFill>
                  <a:srgbClr val="C00000"/>
                </a:solidFill>
                <a:latin typeface="Calibri" panose="020F0502020204030204" pitchFamily="34" charset="0"/>
              </a:rPr>
              <a:t>69 658,60 </a:t>
            </a:r>
            <a:r>
              <a:rPr lang="pl-PL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  <a:endParaRPr lang="pl-PL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b="1" dirty="0">
                <a:latin typeface="Calibri" panose="020F0502020204030204" pitchFamily="34" charset="0"/>
              </a:rPr>
              <a:t>oświetlenia ul. Pilawa w Nieporęcie </a:t>
            </a:r>
            <a:r>
              <a:rPr lang="pl-PL" b="1" dirty="0" smtClean="0">
                <a:latin typeface="Calibri" panose="020F0502020204030204" pitchFamily="34" charset="0"/>
              </a:rPr>
              <a:t>– </a:t>
            </a:r>
            <a:r>
              <a:rPr lang="pl-PL" b="1" dirty="0">
                <a:solidFill>
                  <a:srgbClr val="C00000"/>
                </a:solidFill>
                <a:latin typeface="Calibri" panose="020F0502020204030204" pitchFamily="34" charset="0"/>
              </a:rPr>
              <a:t>67 155,63 </a:t>
            </a:r>
            <a:r>
              <a:rPr lang="pl-PL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  <a:endParaRPr lang="pl-PL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285750" indent="-285750">
              <a:buFontTx/>
              <a:buChar char="-"/>
            </a:pPr>
            <a:endParaRPr lang="pl-PL" sz="1600" dirty="0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1597F159-26F4-471B-B8BE-DC6A49EDAA70}"/>
              </a:ext>
            </a:extLst>
          </p:cNvPr>
          <p:cNvSpPr/>
          <p:nvPr/>
        </p:nvSpPr>
        <p:spPr>
          <a:xfrm rot="20682422">
            <a:off x="8302362" y="5166666"/>
            <a:ext cx="42849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WYBUDOWANO 97 </a:t>
            </a:r>
          </a:p>
          <a:p>
            <a:pPr algn="ctr"/>
            <a:r>
              <a:rPr lang="pl-PL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NOWYCH </a:t>
            </a:r>
          </a:p>
          <a:p>
            <a:pPr algn="ctr"/>
            <a:r>
              <a:rPr lang="pl-PL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PUNKTÓW ŚWIETLNYCH</a:t>
            </a:r>
          </a:p>
        </p:txBody>
      </p:sp>
    </p:spTree>
    <p:extLst>
      <p:ext uri="{BB962C8B-B14F-4D97-AF65-F5344CB8AC3E}">
        <p14:creationId xmlns:p14="http://schemas.microsoft.com/office/powerpoint/2010/main" val="155098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22" grpId="0"/>
      <p:bldP spid="23" grpId="0"/>
      <p:bldP spid="2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2"/>
          <p:cNvSpPr txBox="1">
            <a:spLocks/>
          </p:cNvSpPr>
          <p:nvPr/>
        </p:nvSpPr>
        <p:spPr>
          <a:xfrm>
            <a:off x="656693" y="1988840"/>
            <a:ext cx="10369152" cy="843008"/>
          </a:xfrm>
          <a:prstGeom prst="rect">
            <a:avLst/>
          </a:prstGeom>
        </p:spPr>
        <p:txBody>
          <a:bodyPr/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spcBef>
                <a:spcPts val="600"/>
              </a:spcBef>
              <a:buNone/>
            </a:pPr>
            <a:endParaRPr lang="pl-PL" dirty="0">
              <a:solidFill>
                <a:srgbClr val="FF0000"/>
              </a:solidFill>
            </a:endParaRPr>
          </a:p>
        </p:txBody>
      </p:sp>
      <p:sp>
        <p:nvSpPr>
          <p:cNvPr id="8" name="Symbol zastępczy tekstu 3"/>
          <p:cNvSpPr txBox="1">
            <a:spLocks/>
          </p:cNvSpPr>
          <p:nvPr/>
        </p:nvSpPr>
        <p:spPr>
          <a:xfrm>
            <a:off x="6310436" y="1738918"/>
            <a:ext cx="5616624" cy="1253660"/>
          </a:xfrm>
          <a:prstGeom prst="rect">
            <a:avLst/>
          </a:prstGeom>
        </p:spPr>
        <p:txBody>
          <a:bodyPr>
            <a:noAutofit/>
          </a:bodyPr>
          <a:lstStyle>
            <a:lvl1pPr marL="342797" indent="-342797" algn="l" defTabSz="457063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79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727" indent="-285664" algn="l" defTabSz="457063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457063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457063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457063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457063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457063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457063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457063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200" b="1" dirty="0">
                <a:latin typeface="Calibri" panose="020F0502020204030204" pitchFamily="34" charset="0"/>
              </a:rPr>
              <a:t>W ramach zadań inwestycyjnych: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sz="2200" b="1" dirty="0">
                <a:latin typeface="Calibri" panose="020F0502020204030204" pitchFamily="34" charset="0"/>
              </a:rPr>
              <a:t>wykonano modernizację elewacji budynku GOK w </a:t>
            </a:r>
            <a:r>
              <a:rPr lang="pl-PL" sz="2200" b="1" dirty="0" smtClean="0">
                <a:latin typeface="Calibri" panose="020F0502020204030204" pitchFamily="34" charset="0"/>
              </a:rPr>
              <a:t>Nieporęcie </a:t>
            </a:r>
            <a:r>
              <a:rPr lang="pl-PL" sz="2200" b="1" dirty="0">
                <a:latin typeface="Calibri" panose="020F0502020204030204" pitchFamily="34" charset="0"/>
              </a:rPr>
              <a:t>–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153 374,66 zł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D3C15780-9AA2-4AD1-AFB4-5C0D3A8E24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837" y="1738918"/>
            <a:ext cx="4813584" cy="321191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6BB30A90-7DDD-4C6B-812A-8E2D34253D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360" y="3224790"/>
            <a:ext cx="4832079" cy="322295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90956" y="260648"/>
            <a:ext cx="804742" cy="1194920"/>
          </a:xfrm>
          <a:prstGeom prst="rect">
            <a:avLst/>
          </a:prstGeom>
        </p:spPr>
      </p:pic>
      <p:sp>
        <p:nvSpPr>
          <p:cNvPr id="2" name="Tytuł 1"/>
          <p:cNvSpPr txBox="1">
            <a:spLocks/>
          </p:cNvSpPr>
          <p:nvPr/>
        </p:nvSpPr>
        <p:spPr>
          <a:xfrm>
            <a:off x="1327296" y="696172"/>
            <a:ext cx="9433048" cy="8078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4800" i="1" dirty="0">
                <a:latin typeface="Calibri" panose="020F0502020204030204" pitchFamily="34" charset="0"/>
              </a:rPr>
              <a:t>Domy </a:t>
            </a:r>
            <a:r>
              <a:rPr lang="pl-PL" sz="4800" i="1" dirty="0" smtClean="0">
                <a:latin typeface="Calibri" panose="020F0502020204030204" pitchFamily="34" charset="0"/>
              </a:rPr>
              <a:t>kultury</a:t>
            </a:r>
            <a:endParaRPr lang="pl-PL" sz="4800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40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>
            <a:extLst>
              <a:ext uri="{FF2B5EF4-FFF2-40B4-BE49-F238E27FC236}">
                <a16:creationId xmlns:a16="http://schemas.microsoft.com/office/drawing/2014/main" id="{2D4007E1-9635-4CF4-A543-7CAF39D2D525}"/>
              </a:ext>
            </a:extLst>
          </p:cNvPr>
          <p:cNvSpPr txBox="1">
            <a:spLocks/>
          </p:cNvSpPr>
          <p:nvPr/>
        </p:nvSpPr>
        <p:spPr>
          <a:xfrm>
            <a:off x="1413892" y="647700"/>
            <a:ext cx="9433048" cy="8078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4800" i="1" dirty="0">
                <a:latin typeface="Calibri" panose="020F0502020204030204" pitchFamily="34" charset="0"/>
              </a:rPr>
              <a:t>Domy </a:t>
            </a:r>
            <a:r>
              <a:rPr lang="pl-PL" sz="4800" i="1" dirty="0" smtClean="0">
                <a:latin typeface="Calibri" panose="020F0502020204030204" pitchFamily="34" charset="0"/>
              </a:rPr>
              <a:t>kultury</a:t>
            </a:r>
            <a:endParaRPr lang="pl-PL" sz="4800" i="1" dirty="0">
              <a:latin typeface="Calibri" panose="020F0502020204030204" pitchFamily="34" charset="0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D7F5A504-CBA9-4C3B-AEB7-8D8450328F39}"/>
              </a:ext>
            </a:extLst>
          </p:cNvPr>
          <p:cNvSpPr txBox="1"/>
          <p:nvPr/>
        </p:nvSpPr>
        <p:spPr>
          <a:xfrm>
            <a:off x="1592796" y="1337431"/>
            <a:ext cx="91101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200" b="1" dirty="0">
                <a:latin typeface="Calibri" panose="020F0502020204030204" pitchFamily="34" charset="0"/>
              </a:rPr>
              <a:t>Gmina Nieporęt udzieliła dotacji celowej na sfinansowania modernizacji wnętrza Gminnego Ośrodka Kultury w Nieporęcie –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270 000,00 zł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30C2FF38-4012-4E80-9536-BADFAE3430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556" y="2273842"/>
            <a:ext cx="3827917" cy="2870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6034A937-7CF3-4B0F-918A-2DBC9A113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0956" y="260648"/>
            <a:ext cx="804742" cy="1194920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88D5A821-BB17-4D13-968E-B915E3FE03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746" y="2820984"/>
            <a:ext cx="6540889" cy="3640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Prostokąt 1"/>
          <p:cNvSpPr/>
          <p:nvPr/>
        </p:nvSpPr>
        <p:spPr>
          <a:xfrm>
            <a:off x="8110636" y="5249346"/>
            <a:ext cx="6092825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sz="2200" b="1" dirty="0">
                <a:latin typeface="Calibri" panose="020F0502020204030204" pitchFamily="34" charset="0"/>
              </a:rPr>
              <a:t>Kwota dofinansowania                                                                   z PO „</a:t>
            </a:r>
            <a:r>
              <a:rPr lang="pl-PL" sz="2200" b="1" dirty="0" smtClean="0">
                <a:latin typeface="Calibri" panose="020F0502020204030204" pitchFamily="34" charset="0"/>
              </a:rPr>
              <a:t>Rybactwo </a:t>
            </a:r>
            <a:r>
              <a:rPr lang="pl-PL" sz="2200" b="1" dirty="0">
                <a:latin typeface="Calibri" panose="020F0502020204030204" pitchFamily="34" charset="0"/>
              </a:rPr>
              <a:t>i Morze”</a:t>
            </a:r>
          </a:p>
          <a:p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185 903 zł</a:t>
            </a:r>
          </a:p>
        </p:txBody>
      </p:sp>
    </p:spTree>
    <p:extLst>
      <p:ext uri="{BB962C8B-B14F-4D97-AF65-F5344CB8AC3E}">
        <p14:creationId xmlns:p14="http://schemas.microsoft.com/office/powerpoint/2010/main" val="196939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/>
          </p:cNvSpPr>
          <p:nvPr/>
        </p:nvSpPr>
        <p:spPr>
          <a:xfrm>
            <a:off x="1424333" y="702430"/>
            <a:ext cx="9433048" cy="8078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4800" i="1" dirty="0">
                <a:latin typeface="Calibri" panose="020F0502020204030204" pitchFamily="34" charset="0"/>
              </a:rPr>
              <a:t>Ochotnicze straże pożarne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8585" y="260648"/>
            <a:ext cx="804742" cy="1194920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736298" y="5520134"/>
            <a:ext cx="526276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200" b="1" dirty="0" smtClean="0">
                <a:latin typeface="Calibri" panose="020F0502020204030204" pitchFamily="34" charset="0"/>
              </a:rPr>
              <a:t>Gmina </a:t>
            </a:r>
            <a:r>
              <a:rPr lang="pl-PL" sz="2200" b="1" dirty="0">
                <a:latin typeface="Calibri" panose="020F0502020204030204" pitchFamily="34" charset="0"/>
              </a:rPr>
              <a:t>Nieporęt </a:t>
            </a:r>
            <a:r>
              <a:rPr lang="pl-PL" sz="2200" b="1" dirty="0" smtClean="0">
                <a:latin typeface="Calibri" panose="020F0502020204030204" pitchFamily="34" charset="0"/>
              </a:rPr>
              <a:t>wykonała </a:t>
            </a:r>
            <a:r>
              <a:rPr lang="pl-PL" sz="2200" b="1" dirty="0">
                <a:latin typeface="Calibri" panose="020F0502020204030204" pitchFamily="34" charset="0"/>
              </a:rPr>
              <a:t>karosaż samochodu ratowniczo-pożarnego </a:t>
            </a:r>
            <a:r>
              <a:rPr lang="pl-PL" sz="2200" b="1" dirty="0" smtClean="0">
                <a:latin typeface="Calibri" panose="020F0502020204030204" pitchFamily="34" charset="0"/>
              </a:rPr>
              <a:t>dla OSP </a:t>
            </a:r>
            <a:r>
              <a:rPr lang="pl-PL" sz="2200" b="1" dirty="0">
                <a:latin typeface="Calibri" panose="020F0502020204030204" pitchFamily="34" charset="0"/>
              </a:rPr>
              <a:t>w Nieporęcie </a:t>
            </a:r>
            <a:r>
              <a:rPr lang="pl-PL" sz="2200" b="1" dirty="0" smtClean="0">
                <a:latin typeface="Calibri" panose="020F0502020204030204" pitchFamily="34" charset="0"/>
              </a:rPr>
              <a:t>– </a:t>
            </a:r>
            <a:r>
              <a:rPr lang="pl-PL" sz="2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209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100,00 zł</a:t>
            </a:r>
            <a:r>
              <a:rPr lang="pl-PL" sz="2200" b="1" dirty="0"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1424333" y="1538004"/>
            <a:ext cx="891855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</a:pPr>
            <a:r>
              <a:rPr lang="pl-PL" sz="2000" b="1" dirty="0">
                <a:latin typeface="Calibri" panose="020F0502020204030204" pitchFamily="34" charset="0"/>
              </a:rPr>
              <a:t>W 2018 roku dla OSP w Wólce Radzymińskiej zakupiono średni wóz </a:t>
            </a:r>
            <a:r>
              <a:rPr lang="pl-PL" sz="2000" b="1" dirty="0" smtClean="0">
                <a:latin typeface="Calibri" panose="020F0502020204030204" pitchFamily="34" charset="0"/>
              </a:rPr>
              <a:t>ratowniczo-gaśniczy – </a:t>
            </a:r>
            <a:r>
              <a:rPr lang="pl-PL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824 </a:t>
            </a:r>
            <a:r>
              <a:rPr lang="pl-PL" sz="20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100,00 </a:t>
            </a:r>
            <a:r>
              <a:rPr lang="pl-PL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</a:p>
          <a:p>
            <a:pPr>
              <a:spcBef>
                <a:spcPts val="600"/>
              </a:spcBef>
              <a:buClr>
                <a:schemeClr val="accent1"/>
              </a:buClr>
            </a:pPr>
            <a:r>
              <a:rPr lang="pl-PL" sz="2000" b="1" dirty="0">
                <a:latin typeface="Calibri" panose="020F0502020204030204" pitchFamily="34" charset="0"/>
              </a:rPr>
              <a:t>Na zakup wozu dofinansowania udzieliły: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pl-PL" sz="2000" b="1" dirty="0">
                <a:latin typeface="Calibri" panose="020F0502020204030204" pitchFamily="34" charset="0"/>
              </a:rPr>
              <a:t>MSWiA - </a:t>
            </a:r>
            <a:r>
              <a:rPr lang="pl-PL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255 </a:t>
            </a:r>
            <a:r>
              <a:rPr lang="pl-PL" sz="20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000,00 zł</a:t>
            </a:r>
            <a:endParaRPr lang="pl-PL" sz="2000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pl-PL" sz="2000" b="1" dirty="0">
                <a:latin typeface="Calibri" panose="020F0502020204030204" pitchFamily="34" charset="0"/>
              </a:rPr>
              <a:t>NFOŚiGW/</a:t>
            </a:r>
            <a:r>
              <a:rPr lang="pl-PL" sz="2000" b="1" dirty="0" err="1">
                <a:latin typeface="Calibri" panose="020F0502020204030204" pitchFamily="34" charset="0"/>
              </a:rPr>
              <a:t>WFOŚiGW</a:t>
            </a:r>
            <a:r>
              <a:rPr lang="pl-PL" sz="2000" b="1" dirty="0">
                <a:latin typeface="Calibri" panose="020F0502020204030204" pitchFamily="34" charset="0"/>
              </a:rPr>
              <a:t> - </a:t>
            </a:r>
            <a:r>
              <a:rPr lang="pl-PL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365 </a:t>
            </a:r>
            <a:r>
              <a:rPr lang="pl-PL" sz="20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000,00 zł</a:t>
            </a:r>
            <a:endParaRPr lang="pl-PL" sz="2000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>
              <a:spcBef>
                <a:spcPts val="600"/>
              </a:spcBef>
              <a:buClr>
                <a:schemeClr val="accent1"/>
              </a:buClr>
            </a:pPr>
            <a:r>
              <a:rPr lang="pl-PL" sz="2000" b="1" dirty="0" smtClean="0">
                <a:latin typeface="Calibri" panose="020F0502020204030204" pitchFamily="34" charset="0"/>
              </a:rPr>
              <a:t>Gmina </a:t>
            </a:r>
            <a:r>
              <a:rPr lang="pl-PL" sz="2000" b="1" dirty="0">
                <a:latin typeface="Calibri" panose="020F0502020204030204" pitchFamily="34" charset="0"/>
              </a:rPr>
              <a:t>Nieporęt udzieliła dotacji celowej </a:t>
            </a:r>
            <a:r>
              <a:rPr lang="pl-PL" sz="2000" b="1" dirty="0" smtClean="0">
                <a:latin typeface="Calibri" panose="020F0502020204030204" pitchFamily="34" charset="0"/>
              </a:rPr>
              <a:t>                                                                                w </a:t>
            </a:r>
            <a:r>
              <a:rPr lang="pl-PL" sz="2000" b="1" dirty="0">
                <a:latin typeface="Calibri" panose="020F0502020204030204" pitchFamily="34" charset="0"/>
              </a:rPr>
              <a:t>kwocie </a:t>
            </a:r>
            <a:r>
              <a:rPr lang="pl-PL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204 </a:t>
            </a:r>
            <a:r>
              <a:rPr lang="pl-PL" sz="20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100,00 </a:t>
            </a:r>
            <a:r>
              <a:rPr lang="pl-PL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zł</a:t>
            </a:r>
            <a:r>
              <a:rPr lang="pl-PL" sz="2000" b="1" dirty="0">
                <a:latin typeface="Calibri" panose="020F0502020204030204" pitchFamily="34" charset="0"/>
              </a:rPr>
              <a:t>.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1B0C4CDC-CDCE-47B4-9AFF-0A7BC47EDE7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9"/>
          <a:stretch/>
        </p:blipFill>
        <p:spPr>
          <a:xfrm>
            <a:off x="6738155" y="2282903"/>
            <a:ext cx="4657028" cy="318250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F8A8AF2C-E30C-4BCF-956F-A69EA27DE2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507" y="4044553"/>
            <a:ext cx="4741193" cy="264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82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116" y="476672"/>
            <a:ext cx="4382591" cy="4513415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5BC25B0D-1C13-4DB3-BCE9-CBF90EE50906}"/>
              </a:ext>
            </a:extLst>
          </p:cNvPr>
          <p:cNvSpPr txBox="1"/>
          <p:nvPr/>
        </p:nvSpPr>
        <p:spPr>
          <a:xfrm>
            <a:off x="2782044" y="5301208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5400" b="1" dirty="0">
                <a:solidFill>
                  <a:schemeClr val="accent1"/>
                </a:solidFill>
                <a:latin typeface="Calibri" panose="020F0502020204030204" pitchFamily="34" charset="0"/>
              </a:rPr>
              <a:t>SŁUŻĄ MIESZKAŃCOM</a:t>
            </a:r>
          </a:p>
        </p:txBody>
      </p:sp>
    </p:spTree>
    <p:extLst>
      <p:ext uri="{BB962C8B-B14F-4D97-AF65-F5344CB8AC3E}">
        <p14:creationId xmlns:p14="http://schemas.microsoft.com/office/powerpoint/2010/main" val="300444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5CA925B-2362-43E5-8448-593CC8972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6680" y="434443"/>
            <a:ext cx="9727684" cy="1280890"/>
          </a:xfrm>
        </p:spPr>
        <p:txBody>
          <a:bodyPr>
            <a:normAutofit/>
          </a:bodyPr>
          <a:lstStyle/>
          <a:p>
            <a:r>
              <a:rPr lang="pl-PL" sz="3800" b="1" i="1" dirty="0">
                <a:solidFill>
                  <a:schemeClr val="accent1"/>
                </a:solidFill>
                <a:latin typeface="Calibri" panose="020F0502020204030204" pitchFamily="34" charset="0"/>
              </a:rPr>
              <a:t>Struktura wydatków inwestycyjnych </a:t>
            </a:r>
            <a:r>
              <a:rPr lang="pl-PL" sz="3800" b="1" i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2018</a:t>
            </a:r>
            <a:endParaRPr lang="pl-PL" sz="3800" b="1" i="1" dirty="0">
              <a:latin typeface="Calibri" panose="020F0502020204030204" pitchFamily="34" charset="0"/>
            </a:endParaRPr>
          </a:p>
        </p:txBody>
      </p:sp>
      <p:graphicFrame>
        <p:nvGraphicFramePr>
          <p:cNvPr id="4" name="Symbol zastępczy zawartości 3">
            <a:extLst>
              <a:ext uri="{FF2B5EF4-FFF2-40B4-BE49-F238E27FC236}">
                <a16:creationId xmlns:a16="http://schemas.microsoft.com/office/drawing/2014/main" id="{00000000-0008-0000-0200-000004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5069207"/>
              </p:ext>
            </p:extLst>
          </p:nvPr>
        </p:nvGraphicFramePr>
        <p:xfrm>
          <a:off x="1202626" y="1484784"/>
          <a:ext cx="10231738" cy="52565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Symbol zastępczy obrazu 8">
            <a:extLst>
              <a:ext uri="{FF2B5EF4-FFF2-40B4-BE49-F238E27FC236}">
                <a16:creationId xmlns:a16="http://schemas.microsoft.com/office/drawing/2014/main" id="{43D52C2D-726D-4061-8D03-AA4CF2633C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39" t="-1350" r="-10366" b="-487"/>
          <a:stretch/>
        </p:blipFill>
        <p:spPr>
          <a:xfrm>
            <a:off x="10630916" y="403899"/>
            <a:ext cx="803448" cy="119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73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obrazu 8">
            <a:extLst>
              <a:ext uri="{FF2B5EF4-FFF2-40B4-BE49-F238E27FC236}">
                <a16:creationId xmlns:a16="http://schemas.microsoft.com/office/drawing/2014/main" id="{C345C7E6-823B-440B-A64D-25A1638102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39" t="-1350" r="-10366" b="-487"/>
          <a:stretch/>
        </p:blipFill>
        <p:spPr>
          <a:xfrm>
            <a:off x="10702924" y="240748"/>
            <a:ext cx="803448" cy="1196301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EC0B6155-1018-4D19-BAF8-61FD849DB539}"/>
              </a:ext>
            </a:extLst>
          </p:cNvPr>
          <p:cNvSpPr txBox="1"/>
          <p:nvPr/>
        </p:nvSpPr>
        <p:spPr>
          <a:xfrm>
            <a:off x="1364917" y="533127"/>
            <a:ext cx="957706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800" b="1" i="1" dirty="0">
                <a:solidFill>
                  <a:srgbClr val="C00000"/>
                </a:solidFill>
                <a:latin typeface="Calibri" panose="020F0502020204030204" pitchFamily="34" charset="0"/>
              </a:rPr>
              <a:t>Udział środków zewnętrznych w wydatkach </a:t>
            </a:r>
            <a:r>
              <a:rPr lang="pl-PL" sz="38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inwestycyjnych 2018</a:t>
            </a:r>
            <a:endParaRPr lang="pl-PL" sz="3800" b="1" i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7" name="Wykres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1395414"/>
              </p:ext>
            </p:extLst>
          </p:nvPr>
        </p:nvGraphicFramePr>
        <p:xfrm>
          <a:off x="1845940" y="1196752"/>
          <a:ext cx="9660432" cy="6491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3152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65920" y="486967"/>
            <a:ext cx="8856983" cy="765932"/>
          </a:xfrm>
        </p:spPr>
        <p:txBody>
          <a:bodyPr>
            <a:noAutofit/>
          </a:bodyPr>
          <a:lstStyle/>
          <a:p>
            <a:pPr algn="ctr"/>
            <a:r>
              <a:rPr lang="pl-PL" sz="4800" b="1" i="1" dirty="0">
                <a:solidFill>
                  <a:srgbClr val="C00000"/>
                </a:solidFill>
                <a:latin typeface="Calibri" panose="020F0502020204030204" pitchFamily="34" charset="0"/>
              </a:rPr>
              <a:t>Gospodarka ściekowa</a:t>
            </a:r>
          </a:p>
        </p:txBody>
      </p:sp>
      <p:pic>
        <p:nvPicPr>
          <p:cNvPr id="5" name="Symbol zastępczy obrazu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39" t="-1350" r="-10366" b="-487"/>
          <a:stretch/>
        </p:blipFill>
        <p:spPr>
          <a:xfrm>
            <a:off x="10702924" y="240748"/>
            <a:ext cx="803448" cy="1196301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1382633" y="1403558"/>
            <a:ext cx="1012848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200" b="1" dirty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35,61% wydatków majątkowych w 2018 </a:t>
            </a:r>
            <a:r>
              <a:rPr lang="pl-PL" sz="2200" b="1" dirty="0" smtClean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r. </a:t>
            </a:r>
            <a:r>
              <a:rPr lang="pl-PL" sz="2200" b="1" dirty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inwestycje związane z projektowaniem </a:t>
            </a:r>
            <a:endParaRPr lang="pl-PL" sz="2200" b="1" dirty="0" smtClean="0"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pl-PL" sz="2200" b="1" dirty="0" smtClean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 </a:t>
            </a:r>
            <a:r>
              <a:rPr lang="pl-PL" sz="2200" b="1" dirty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budową kanalizacji</a:t>
            </a:r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9B8FBAE3-619A-423C-9182-12A60E2397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484" y="1756124"/>
            <a:ext cx="4957722" cy="3308089"/>
          </a:xfrm>
          <a:prstGeom prst="roundRect">
            <a:avLst>
              <a:gd name="adj" fmla="val 18104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EF36F22B-77F5-4CE8-A45C-6B90B84686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484" y="4148295"/>
            <a:ext cx="3499943" cy="23353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98732" y="2172998"/>
            <a:ext cx="5616624" cy="4685001"/>
          </a:xfrm>
        </p:spPr>
        <p:txBody>
          <a:bodyPr>
            <a:noAutofit/>
          </a:bodyPr>
          <a:lstStyle/>
          <a:p>
            <a:r>
              <a:rPr lang="pl-PL" sz="1800" b="1" dirty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 2018 r. zakończono budowę: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pl-PL" sz="1800" b="1" dirty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kanalizacji sanitarnej długości </a:t>
            </a:r>
            <a:r>
              <a:rPr lang="pl-PL" sz="1800" b="1" dirty="0" smtClean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1 456 </a:t>
            </a:r>
            <a:r>
              <a:rPr lang="pl-PL" sz="1800" b="1" dirty="0" err="1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</a:t>
            </a:r>
            <a:r>
              <a:rPr lang="pl-PL" sz="1800" b="1" dirty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l-PL" sz="1800" b="1" dirty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 deszczowej długości </a:t>
            </a:r>
            <a:r>
              <a:rPr lang="pl-PL" sz="1800" b="1" dirty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817 </a:t>
            </a:r>
            <a:r>
              <a:rPr lang="pl-PL" sz="1800" b="1" dirty="0" err="1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</a:t>
            </a:r>
            <a:r>
              <a:rPr lang="pl-PL" sz="1800" b="1" dirty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l-PL" sz="1800" b="1" dirty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 osiedlu w Białobrzegach                                  </a:t>
            </a:r>
            <a:r>
              <a:rPr lang="pl-PL" sz="1800" b="1" dirty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2 216 788,18 </a:t>
            </a:r>
            <a:r>
              <a:rPr lang="pl-PL" sz="1800" b="1" dirty="0" smtClean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zł</a:t>
            </a:r>
            <a:r>
              <a:rPr lang="pl-PL" sz="1800" b="1" dirty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l-PL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pl-PL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                                    </a:t>
            </a:r>
            <a:r>
              <a:rPr lang="pl-PL" sz="1800" b="1" dirty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 tym środki unijne </a:t>
            </a:r>
            <a:r>
              <a:rPr lang="pl-PL" sz="1800" b="1" dirty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408 508,19 </a:t>
            </a:r>
            <a:r>
              <a:rPr lang="pl-PL" sz="1800" b="1" dirty="0" smtClean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zł</a:t>
            </a:r>
            <a:endParaRPr lang="pl-PL" sz="1800" b="1" dirty="0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1200"/>
              </a:spcBef>
            </a:pPr>
            <a:r>
              <a:rPr lang="pl-PL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Całkowity koszt </a:t>
            </a:r>
            <a:r>
              <a:rPr lang="pl-PL" sz="2200" b="1" dirty="0" smtClean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5,7 mln zł</a:t>
            </a:r>
            <a:r>
              <a:rPr lang="pl-PL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w tym środki unijne </a:t>
            </a:r>
            <a:r>
              <a:rPr lang="pl-PL" sz="2200" b="1" dirty="0" smtClean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2,6 mln</a:t>
            </a:r>
            <a:r>
              <a:rPr lang="pl-PL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pl-PL" sz="2200" b="1" dirty="0" smtClean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l-PL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przy łącznej długości </a:t>
            </a:r>
            <a:r>
              <a:rPr lang="pl-PL" sz="2200" b="1" dirty="0" smtClean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2,5 km.</a:t>
            </a:r>
          </a:p>
          <a:p>
            <a:pPr>
              <a:spcBef>
                <a:spcPts val="1200"/>
              </a:spcBef>
            </a:pPr>
            <a:endParaRPr lang="pl-PL" sz="1200" b="1" dirty="0" smtClean="0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pl-PL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kanalizacji </a:t>
            </a:r>
            <a:r>
              <a:rPr lang="pl-PL" sz="1800" b="1" dirty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sanitarnej długości  </a:t>
            </a:r>
            <a:r>
              <a:rPr lang="pl-PL" sz="1800" b="1" dirty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831,5 </a:t>
            </a:r>
            <a:r>
              <a:rPr lang="pl-PL" sz="1800" b="1" dirty="0" err="1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</a:t>
            </a:r>
            <a:r>
              <a:rPr lang="pl-PL" sz="1800" b="1" dirty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 deszczowej długości </a:t>
            </a:r>
            <a:r>
              <a:rPr lang="pl-PL" sz="1800" b="1" dirty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357 </a:t>
            </a:r>
            <a:r>
              <a:rPr lang="pl-PL" sz="1800" b="1" dirty="0" err="1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</a:t>
            </a:r>
            <a:r>
              <a:rPr lang="pl-PL" sz="1800" b="1" dirty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na osiedlu w Zegrzu Południowym                                  </a:t>
            </a:r>
            <a:r>
              <a:rPr lang="pl-PL" sz="1800" b="1" dirty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833 521,73 </a:t>
            </a:r>
            <a:r>
              <a:rPr lang="pl-PL" sz="1800" b="1" dirty="0" smtClean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zł</a:t>
            </a:r>
            <a:endParaRPr lang="pl-PL" sz="1800" b="1" dirty="0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1200"/>
              </a:spcBef>
            </a:pPr>
            <a:r>
              <a:rPr lang="pl-PL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Całkowity koszt </a:t>
            </a:r>
            <a:r>
              <a:rPr lang="pl-PL" sz="2200" b="1" dirty="0" smtClean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3,0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mln zł</a:t>
            </a:r>
            <a:r>
              <a:rPr lang="pl-PL" sz="2200" b="1" dirty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w tym środki unijne </a:t>
            </a:r>
            <a:r>
              <a:rPr lang="pl-PL" sz="2200" b="1" dirty="0" smtClean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1,6 mln</a:t>
            </a:r>
            <a:r>
              <a:rPr lang="pl-PL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przy </a:t>
            </a:r>
            <a:r>
              <a:rPr lang="pl-PL" sz="2200" b="1" dirty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łącznej długości </a:t>
            </a:r>
            <a:r>
              <a:rPr lang="pl-PL" sz="2200" b="1" dirty="0" smtClean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1,2 km.</a:t>
            </a:r>
            <a:endParaRPr lang="pl-PL" sz="2200" b="1" dirty="0">
              <a:solidFill>
                <a:srgbClr val="C00000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1200"/>
              </a:spcBef>
            </a:pPr>
            <a:r>
              <a:rPr lang="pl-PL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            </a:t>
            </a:r>
            <a:endParaRPr lang="pl-PL" sz="1800" b="1" dirty="0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endParaRPr lang="pl-PL" sz="1800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endParaRPr lang="pl-PL" sz="1800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l-PL" sz="1800" dirty="0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21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ymbol zastępczy zawartości 6">
            <a:extLst>
              <a:ext uri="{FF2B5EF4-FFF2-40B4-BE49-F238E27FC236}">
                <a16:creationId xmlns:a16="http://schemas.microsoft.com/office/drawing/2014/main" id="{DCC2DDE7-DC3F-40BF-8C3A-839560F1C7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090" y="703324"/>
            <a:ext cx="4088910" cy="615467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318365" y="1628800"/>
            <a:ext cx="5424119" cy="2376264"/>
          </a:xfrm>
        </p:spPr>
        <p:txBody>
          <a:bodyPr>
            <a:normAutofit fontScale="62500" lnSpcReduction="20000"/>
          </a:bodyPr>
          <a:lstStyle/>
          <a:p>
            <a:pPr>
              <a:spcBef>
                <a:spcPts val="0"/>
              </a:spcBef>
            </a:pPr>
            <a:r>
              <a:rPr lang="pl-PL" sz="3200" b="1" dirty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Kontynuowano budowę I etapu kanalizacji sanitarnej w Michałowie-Grabinie</a:t>
            </a:r>
          </a:p>
          <a:p>
            <a:pPr>
              <a:spcBef>
                <a:spcPts val="0"/>
              </a:spcBef>
            </a:pPr>
            <a:endParaRPr lang="pl-PL" sz="3200" dirty="0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0"/>
              </a:spcBef>
            </a:pPr>
            <a:r>
              <a:rPr lang="pl-PL" sz="3200" b="1" dirty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6 557 026,46 zł</a:t>
            </a:r>
            <a:r>
              <a:rPr lang="pl-PL" sz="3200" b="1" dirty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                                                                                                               w tym środki unijne </a:t>
            </a:r>
            <a:r>
              <a:rPr lang="pl-PL" sz="3200" b="1" dirty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3 324 975,75 </a:t>
            </a:r>
            <a:r>
              <a:rPr lang="pl-PL" sz="3200" b="1" dirty="0" smtClean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zł</a:t>
            </a:r>
            <a:r>
              <a:rPr lang="pl-PL" sz="3200" b="1" dirty="0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l-PL" sz="3200" dirty="0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</a:t>
            </a:r>
            <a:endParaRPr lang="pl-PL" sz="3200" dirty="0" smtClean="0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0"/>
              </a:spcBef>
            </a:pPr>
            <a:endParaRPr lang="pl-PL" sz="3200" dirty="0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0"/>
              </a:spcBef>
            </a:pPr>
            <a:r>
              <a:rPr lang="pl-PL" sz="3500" b="1" dirty="0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Całkowity koszt </a:t>
            </a:r>
            <a:r>
              <a:rPr lang="pl-PL" sz="3500" b="1" dirty="0" smtClean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7,5 </a:t>
            </a:r>
            <a:r>
              <a:rPr lang="pl-PL" sz="3500" b="1" dirty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mln zł</a:t>
            </a:r>
            <a:r>
              <a:rPr lang="pl-PL" sz="3500" b="1" dirty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w tym środki unijne </a:t>
            </a:r>
            <a:r>
              <a:rPr lang="pl-PL" sz="3500" b="1" dirty="0" smtClean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3,7 mln</a:t>
            </a:r>
            <a:r>
              <a:rPr lang="pl-PL" sz="3500" b="1" dirty="0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pl-PL" sz="3500" b="1" dirty="0" smtClean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l-PL" sz="3500" b="1" dirty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przy łącznej długości </a:t>
            </a:r>
            <a:r>
              <a:rPr lang="pl-PL" sz="3500" b="1" dirty="0" smtClean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5,2 km.</a:t>
            </a:r>
            <a:endParaRPr lang="pl-PL" sz="3500" b="1" dirty="0">
              <a:solidFill>
                <a:srgbClr val="C00000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0"/>
              </a:spcBef>
            </a:pPr>
            <a:r>
              <a:rPr lang="pl-PL" sz="2000" dirty="0" smtClean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</a:t>
            </a:r>
            <a:endParaRPr lang="pl-PL" sz="2000" dirty="0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endParaRPr lang="pl-PL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endParaRPr lang="pl-PL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l-PL" dirty="0"/>
          </a:p>
        </p:txBody>
      </p:sp>
      <p:sp>
        <p:nvSpPr>
          <p:cNvPr id="10" name="Symbol zastępczy tekstu 3"/>
          <p:cNvSpPr txBox="1">
            <a:spLocks/>
          </p:cNvSpPr>
          <p:nvPr/>
        </p:nvSpPr>
        <p:spPr>
          <a:xfrm>
            <a:off x="1443737" y="3501008"/>
            <a:ext cx="5550007" cy="27363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063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6926" indent="0" algn="l" defTabSz="457063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3852" indent="0" algn="l" defTabSz="457063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0778" indent="0" algn="l" defTabSz="457063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7703" indent="0" algn="l" defTabSz="457063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4628" indent="0" algn="l" defTabSz="457063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1554" indent="0" algn="l" defTabSz="457063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198480" indent="0" algn="l" defTabSz="457063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5406" indent="0" algn="l" defTabSz="457063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Tx/>
              <a:buChar char="-"/>
            </a:pPr>
            <a:endParaRPr lang="pl-PL" sz="2000" dirty="0">
              <a:solidFill>
                <a:srgbClr val="FF0000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pl-PL" sz="2000" b="1" dirty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Wykonano również  dokumentację projektowo-kosztorysową kanalizacji sanitarnej: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sz="2000" b="1" dirty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 rejonie ul. Zegrzyńskiej w Nieporęcie –                       </a:t>
            </a:r>
            <a:r>
              <a:rPr lang="pl-PL" sz="2000" b="1" dirty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39 256,18 </a:t>
            </a:r>
            <a:r>
              <a:rPr lang="pl-PL" sz="2000" b="1" dirty="0" smtClean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zł</a:t>
            </a:r>
            <a:endParaRPr lang="pl-PL" sz="2000" b="1" dirty="0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sz="2000" b="1" dirty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 rejonie Nieporęt-Pilawa – </a:t>
            </a:r>
            <a:r>
              <a:rPr lang="pl-PL" sz="2000" b="1" dirty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69 355,19 </a:t>
            </a:r>
            <a:r>
              <a:rPr lang="pl-PL" sz="2000" b="1" dirty="0" smtClean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zł</a:t>
            </a:r>
            <a:endParaRPr lang="pl-PL" sz="2000" b="1" dirty="0">
              <a:solidFill>
                <a:schemeClr val="tx1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sz="2000" b="1" dirty="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 rejonie Nieporęt-Wschód – </a:t>
            </a:r>
            <a:r>
              <a:rPr lang="pl-PL" sz="2000" b="1" dirty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68 600,28 </a:t>
            </a:r>
            <a:r>
              <a:rPr lang="pl-PL" sz="2000" b="1" dirty="0" smtClean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zł</a:t>
            </a:r>
            <a:r>
              <a:rPr lang="pl-PL" sz="2000" dirty="0" smtClean="0">
                <a:solidFill>
                  <a:schemeClr val="tx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     </a:t>
            </a:r>
            <a:r>
              <a:rPr lang="pl-PL" sz="2000" dirty="0" smtClean="0">
                <a:solidFill>
                  <a:srgbClr val="FF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     </a:t>
            </a:r>
            <a:r>
              <a:rPr lang="pl-PL" sz="2000" dirty="0" smtClean="0">
                <a:solidFill>
                  <a:srgbClr val="FF0000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</a:t>
            </a:r>
            <a:endParaRPr lang="pl-PL" sz="2000" dirty="0"/>
          </a:p>
        </p:txBody>
      </p:sp>
      <p:pic>
        <p:nvPicPr>
          <p:cNvPr id="12" name="Symbol zastępczy obrazu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39" t="-1350" r="-10366" b="-487"/>
          <a:stretch/>
        </p:blipFill>
        <p:spPr>
          <a:xfrm>
            <a:off x="10702924" y="240748"/>
            <a:ext cx="803448" cy="1196301"/>
          </a:xfrm>
          <a:prstGeom prst="rect">
            <a:avLst/>
          </a:prstGeom>
        </p:spPr>
      </p:pic>
      <p:sp>
        <p:nvSpPr>
          <p:cNvPr id="9" name="Tytuł 1">
            <a:extLst>
              <a:ext uri="{FF2B5EF4-FFF2-40B4-BE49-F238E27FC236}">
                <a16:creationId xmlns:a16="http://schemas.microsoft.com/office/drawing/2014/main" id="{54922ACF-A4FB-41D4-9019-056E39CBA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2310" y="548680"/>
            <a:ext cx="8856983" cy="765932"/>
          </a:xfrm>
        </p:spPr>
        <p:txBody>
          <a:bodyPr>
            <a:noAutofit/>
          </a:bodyPr>
          <a:lstStyle/>
          <a:p>
            <a:pPr algn="ctr"/>
            <a:r>
              <a:rPr lang="pl-PL" sz="4800" b="1" i="1" dirty="0">
                <a:solidFill>
                  <a:srgbClr val="C00000"/>
                </a:solidFill>
                <a:latin typeface="Calibri" panose="020F0502020204030204" pitchFamily="34" charset="0"/>
              </a:rPr>
              <a:t>Gospodarka ściekowa</a:t>
            </a:r>
            <a:endParaRPr lang="pl-PL" sz="4800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71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8908" y="353491"/>
            <a:ext cx="804742" cy="1194920"/>
          </a:xfrm>
          <a:prstGeom prst="rect">
            <a:avLst/>
          </a:prstGeom>
        </p:spPr>
      </p:pic>
      <p:sp>
        <p:nvSpPr>
          <p:cNvPr id="12" name="Prostokąt 11"/>
          <p:cNvSpPr/>
          <p:nvPr/>
        </p:nvSpPr>
        <p:spPr>
          <a:xfrm>
            <a:off x="1853379" y="5224236"/>
            <a:ext cx="479377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200" dirty="0">
                <a:latin typeface="Calibri" panose="020F0502020204030204" pitchFamily="34" charset="0"/>
                <a:cs typeface="Times New Roman" panose="02020603050405020304" pitchFamily="18" charset="0"/>
              </a:rPr>
              <a:t>Termomodernizacja </a:t>
            </a:r>
          </a:p>
          <a:p>
            <a:r>
              <a:rPr lang="pl-PL" sz="2200" dirty="0">
                <a:latin typeface="Calibri" panose="020F0502020204030204" pitchFamily="34" charset="0"/>
                <a:cs typeface="Times New Roman" panose="02020603050405020304" pitchFamily="18" charset="0"/>
              </a:rPr>
              <a:t>Szkoły Podstawowej w Nieporęcie</a:t>
            </a:r>
            <a:r>
              <a:rPr lang="pl-PL" sz="2200" dirty="0">
                <a:solidFill>
                  <a:schemeClr val="accent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spcBef>
                <a:spcPts val="600"/>
              </a:spcBef>
            </a:pP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937 222,04 zł</a:t>
            </a:r>
            <a:r>
              <a:rPr lang="pl-PL" sz="2200" b="1" dirty="0">
                <a:latin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w tym środki unijne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728 909,63 zł </a:t>
            </a:r>
          </a:p>
          <a:p>
            <a:pPr>
              <a:spcBef>
                <a:spcPts val="600"/>
              </a:spcBef>
            </a:pPr>
            <a:endParaRPr lang="pl-PL" dirty="0"/>
          </a:p>
        </p:txBody>
      </p:sp>
      <p:sp>
        <p:nvSpPr>
          <p:cNvPr id="13" name="Tytuł 1">
            <a:extLst>
              <a:ext uri="{FF2B5EF4-FFF2-40B4-BE49-F238E27FC236}">
                <a16:creationId xmlns:a16="http://schemas.microsoft.com/office/drawing/2014/main" id="{81F195BE-AE27-44FD-AFCE-C593498E22E0}"/>
              </a:ext>
            </a:extLst>
          </p:cNvPr>
          <p:cNvSpPr txBox="1">
            <a:spLocks/>
          </p:cNvSpPr>
          <p:nvPr/>
        </p:nvSpPr>
        <p:spPr>
          <a:xfrm>
            <a:off x="1816242" y="424444"/>
            <a:ext cx="8856983" cy="765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063" rtl="0" eaLnBrk="1" latinLnBrk="0" hangingPunct="1">
              <a:spcBef>
                <a:spcPct val="0"/>
              </a:spcBef>
              <a:buNone/>
              <a:defRPr sz="3999" b="0" kern="1200" cap="none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pl-PL" sz="4800" b="1" i="1" dirty="0">
                <a:solidFill>
                  <a:srgbClr val="C00000"/>
                </a:solidFill>
                <a:latin typeface="Calibri" panose="020F0502020204030204" pitchFamily="34" charset="0"/>
              </a:rPr>
              <a:t>Inwestycje oświatowe</a:t>
            </a:r>
          </a:p>
        </p:txBody>
      </p:sp>
      <p:sp>
        <p:nvSpPr>
          <p:cNvPr id="10" name="Prostokąt 9"/>
          <p:cNvSpPr/>
          <p:nvPr/>
        </p:nvSpPr>
        <p:spPr>
          <a:xfrm>
            <a:off x="6488162" y="5224236"/>
            <a:ext cx="447311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</a:pPr>
            <a:r>
              <a:rPr lang="pl-PL" sz="2200" dirty="0">
                <a:latin typeface="Calibri" panose="020F0502020204030204" pitchFamily="34" charset="0"/>
                <a:cs typeface="Times New Roman" panose="02020603050405020304" pitchFamily="18" charset="0"/>
              </a:rPr>
              <a:t>Termomodernizacja Szkoły Podstawowej w Wólce Radzymińskiej</a:t>
            </a:r>
          </a:p>
          <a:p>
            <a:pPr algn="r">
              <a:spcBef>
                <a:spcPts val="600"/>
              </a:spcBef>
            </a:pP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451 538,21 zł</a:t>
            </a:r>
            <a:b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200" b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200" b="1" dirty="0">
                <a:latin typeface="Calibri" panose="020F0502020204030204" pitchFamily="34" charset="0"/>
                <a:cs typeface="Times New Roman" panose="02020603050405020304" pitchFamily="18" charset="0"/>
              </a:rPr>
              <a:t>w tym środki unijne </a:t>
            </a: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299 375,99 zł </a:t>
            </a:r>
          </a:p>
          <a:p>
            <a:pPr algn="r">
              <a:spcBef>
                <a:spcPts val="600"/>
              </a:spcBef>
            </a:pPr>
            <a:endParaRPr lang="pl-PL" dirty="0">
              <a:solidFill>
                <a:srgbClr val="FF0000"/>
              </a:solidFill>
            </a:endParaRP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7F5915B5-CC42-414B-93B5-FC973347FBEF}"/>
              </a:ext>
            </a:extLst>
          </p:cNvPr>
          <p:cNvSpPr txBox="1"/>
          <p:nvPr/>
        </p:nvSpPr>
        <p:spPr>
          <a:xfrm>
            <a:off x="3347471" y="1212503"/>
            <a:ext cx="56546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200" b="1" dirty="0">
                <a:latin typeface="Calibri" panose="020F0502020204030204" pitchFamily="34" charset="0"/>
              </a:rPr>
              <a:t>stanowiły ponad 18% wydatków majątkowych 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7B0039CC-5835-48E5-B8EB-DB996D8092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334" y="1975808"/>
            <a:ext cx="4395895" cy="30144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2FD4EEC7-5911-41C4-90C9-80FA2A179A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560" y="2005835"/>
            <a:ext cx="4521719" cy="30144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3117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4697" y="273310"/>
            <a:ext cx="804742" cy="1194920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21A1BEE3-EC38-4B21-9D66-FB83589B0E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714" y="335592"/>
            <a:ext cx="6552728" cy="43723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Symbol zastępczy tekstu 2"/>
          <p:cNvSpPr txBox="1">
            <a:spLocks/>
          </p:cNvSpPr>
          <p:nvPr/>
        </p:nvSpPr>
        <p:spPr>
          <a:xfrm>
            <a:off x="1197868" y="5229200"/>
            <a:ext cx="5076056" cy="1628800"/>
          </a:xfrm>
          <a:prstGeom prst="rect">
            <a:avLst/>
          </a:prstGeom>
        </p:spPr>
        <p:txBody>
          <a:bodyPr/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 indent="0" algn="ctr">
              <a:spcBef>
                <a:spcPts val="0"/>
              </a:spcBef>
              <a:buNone/>
            </a:pPr>
            <a:r>
              <a:rPr lang="pl-PL" sz="2200" b="1" dirty="0">
                <a:solidFill>
                  <a:schemeClr val="tx1"/>
                </a:solidFill>
                <a:latin typeface="Calibri" panose="020F0502020204030204" pitchFamily="34" charset="0"/>
              </a:rPr>
              <a:t>W 2018 </a:t>
            </a:r>
            <a:r>
              <a:rPr lang="pl-PL" sz="22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r. </a:t>
            </a:r>
            <a:r>
              <a:rPr lang="pl-PL" sz="2200" b="1" dirty="0">
                <a:solidFill>
                  <a:schemeClr val="tx1"/>
                </a:solidFill>
                <a:latin typeface="Calibri" panose="020F0502020204030204" pitchFamily="34" charset="0"/>
              </a:rPr>
              <a:t>zakończono rozbudowę Szkoły Podstawowej w Białobrzegach o salę </a:t>
            </a:r>
            <a:r>
              <a:rPr lang="pl-PL" sz="22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gimnastyczną</a:t>
            </a:r>
          </a:p>
          <a:p>
            <a:pPr marL="36000" indent="0" algn="ctr">
              <a:spcBef>
                <a:spcPts val="0"/>
              </a:spcBef>
              <a:buNone/>
            </a:pPr>
            <a:endParaRPr lang="pl-PL" sz="1200" b="1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6000" indent="0" algn="ctr">
              <a:spcBef>
                <a:spcPts val="0"/>
              </a:spcBef>
              <a:buNone/>
            </a:pPr>
            <a:r>
              <a:rPr lang="pl-PL" sz="22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Całkowity koszt budowy wyniósł </a:t>
            </a:r>
            <a:r>
              <a:rPr lang="pl-PL" sz="2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5 mln zł.</a:t>
            </a:r>
            <a:endParaRPr lang="pl-PL" sz="2200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6000" indent="0">
              <a:spcBef>
                <a:spcPts val="0"/>
              </a:spcBef>
              <a:buNone/>
            </a:pPr>
            <a:endParaRPr lang="pl-PL" sz="1800" dirty="0">
              <a:solidFill>
                <a:srgbClr val="FF0000"/>
              </a:solidFill>
            </a:endParaRPr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B3DAB0CA-1474-4272-8AC8-2D8156BDDA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099" y="3480607"/>
            <a:ext cx="4572000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Prostokąt 14">
            <a:extLst>
              <a:ext uri="{FF2B5EF4-FFF2-40B4-BE49-F238E27FC236}">
                <a16:creationId xmlns:a16="http://schemas.microsoft.com/office/drawing/2014/main" id="{211798E0-A750-4C1A-997E-4699B303740C}"/>
              </a:ext>
            </a:extLst>
          </p:cNvPr>
          <p:cNvSpPr/>
          <p:nvPr/>
        </p:nvSpPr>
        <p:spPr>
          <a:xfrm>
            <a:off x="8614692" y="2434522"/>
            <a:ext cx="6092825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000" indent="0">
              <a:spcBef>
                <a:spcPts val="0"/>
              </a:spcBef>
              <a:buNone/>
            </a:pPr>
            <a:endParaRPr lang="pl-PL" dirty="0">
              <a:solidFill>
                <a:srgbClr val="FF0000"/>
              </a:solidFill>
            </a:endParaRPr>
          </a:p>
          <a:p>
            <a:pPr marL="36000" indent="0">
              <a:spcBef>
                <a:spcPts val="0"/>
              </a:spcBef>
              <a:buNone/>
            </a:pPr>
            <a:r>
              <a:rPr lang="pl-PL" sz="2200" b="1" dirty="0">
                <a:latin typeface="Calibri" panose="020F0502020204030204" pitchFamily="34" charset="0"/>
              </a:rPr>
              <a:t>środki </a:t>
            </a:r>
            <a:r>
              <a:rPr lang="pl-PL" sz="2200" b="1" dirty="0" smtClean="0">
                <a:latin typeface="Calibri" panose="020F0502020204030204" pitchFamily="34" charset="0"/>
              </a:rPr>
              <a:t>własne w 2018 r. </a:t>
            </a:r>
            <a:endParaRPr lang="pl-PL" sz="2200" b="1" dirty="0">
              <a:latin typeface="Calibri" panose="020F0502020204030204" pitchFamily="34" charset="0"/>
            </a:endParaRPr>
          </a:p>
          <a:p>
            <a:pPr marL="36000" indent="0">
              <a:spcBef>
                <a:spcPts val="0"/>
              </a:spcBef>
              <a:buNone/>
            </a:pPr>
            <a:r>
              <a:rPr lang="pl-PL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3 112 899,28 zł</a:t>
            </a:r>
          </a:p>
        </p:txBody>
      </p:sp>
    </p:spTree>
    <p:extLst>
      <p:ext uri="{BB962C8B-B14F-4D97-AF65-F5344CB8AC3E}">
        <p14:creationId xmlns:p14="http://schemas.microsoft.com/office/powerpoint/2010/main" val="1239721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>
            <a:extLst>
              <a:ext uri="{FF2B5EF4-FFF2-40B4-BE49-F238E27FC236}">
                <a16:creationId xmlns:a16="http://schemas.microsoft.com/office/drawing/2014/main" id="{AADD9D91-E1FF-404B-9B77-0CFA99573C2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02336" y="849610"/>
            <a:ext cx="9727506" cy="7168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063" rtl="0" eaLnBrk="1" latinLnBrk="0" hangingPunct="1">
              <a:spcBef>
                <a:spcPct val="0"/>
              </a:spcBef>
              <a:buNone/>
              <a:defRPr sz="3999" b="0" kern="1200" cap="none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pl-PL" sz="4000" b="1" i="1" dirty="0">
                <a:solidFill>
                  <a:srgbClr val="C00000"/>
                </a:solidFill>
                <a:latin typeface="Calibri" panose="020F0502020204030204" pitchFamily="34" charset="0"/>
              </a:rPr>
              <a:t>Uroczyste otwarcie </a:t>
            </a:r>
            <a:br>
              <a:rPr lang="pl-PL" sz="4000" b="1" i="1" dirty="0">
                <a:solidFill>
                  <a:srgbClr val="C00000"/>
                </a:solidFill>
                <a:latin typeface="Calibri" panose="020F0502020204030204" pitchFamily="34" charset="0"/>
              </a:rPr>
            </a:br>
            <a:r>
              <a:rPr lang="pl-PL" sz="4000" b="1" i="1" dirty="0">
                <a:solidFill>
                  <a:srgbClr val="C00000"/>
                </a:solidFill>
                <a:latin typeface="Calibri" panose="020F0502020204030204" pitchFamily="34" charset="0"/>
              </a:rPr>
              <a:t>sali gimnastycznej w Białobrzegach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322EB142-5E4C-4833-9DF6-3B0DC7544E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4697" y="273310"/>
            <a:ext cx="804742" cy="1194920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DBFBCD34-08DD-4402-AF2F-449AE53D3012}"/>
              </a:ext>
            </a:extLst>
          </p:cNvPr>
          <p:cNvSpPr txBox="1"/>
          <p:nvPr/>
        </p:nvSpPr>
        <p:spPr>
          <a:xfrm>
            <a:off x="1302336" y="5229200"/>
            <a:ext cx="104087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200" b="1" dirty="0">
                <a:latin typeface="Calibri" panose="020F0502020204030204" pitchFamily="34" charset="0"/>
              </a:rPr>
              <a:t>W trakcie uroczystości </a:t>
            </a:r>
            <a:r>
              <a:rPr lang="pl-PL" sz="2200" b="1" dirty="0" smtClean="0">
                <a:latin typeface="Calibri" panose="020F0502020204030204" pitchFamily="34" charset="0"/>
              </a:rPr>
              <a:t>inauguracyjnych, </a:t>
            </a:r>
            <a:r>
              <a:rPr lang="pl-PL" sz="2200" b="1" dirty="0">
                <a:latin typeface="Calibri" panose="020F0502020204030204" pitchFamily="34" charset="0"/>
              </a:rPr>
              <a:t>które odbyły się 11 października 2018 </a:t>
            </a:r>
            <a:r>
              <a:rPr lang="pl-PL" sz="2200" b="1" dirty="0" smtClean="0">
                <a:latin typeface="Calibri" panose="020F0502020204030204" pitchFamily="34" charset="0"/>
              </a:rPr>
              <a:t>r. </a:t>
            </a:r>
            <a:r>
              <a:rPr lang="pl-PL" sz="2200" b="1" dirty="0">
                <a:latin typeface="Calibri" panose="020F0502020204030204" pitchFamily="34" charset="0"/>
              </a:rPr>
              <a:t>uczniowie przygotowali program </a:t>
            </a:r>
            <a:r>
              <a:rPr lang="pl-PL" sz="2200" b="1" dirty="0" smtClean="0">
                <a:latin typeface="Calibri" panose="020F0502020204030204" pitchFamily="34" charset="0"/>
              </a:rPr>
              <a:t>artystyczny. Odbyły </a:t>
            </a:r>
            <a:r>
              <a:rPr lang="pl-PL" sz="2200" b="1" dirty="0">
                <a:latin typeface="Calibri" panose="020F0502020204030204" pitchFamily="34" charset="0"/>
              </a:rPr>
              <a:t>się pokazy judo, karate oraz walki wręcz. Rozegrany został pierwszy </a:t>
            </a:r>
            <a:r>
              <a:rPr lang="pl-PL" sz="2200" b="1" dirty="0" smtClean="0">
                <a:latin typeface="Calibri" panose="020F0502020204030204" pitchFamily="34" charset="0"/>
              </a:rPr>
              <a:t>mecz w </a:t>
            </a:r>
            <a:r>
              <a:rPr lang="pl-PL" sz="2200" b="1" dirty="0">
                <a:latin typeface="Calibri" panose="020F0502020204030204" pitchFamily="34" charset="0"/>
              </a:rPr>
              <a:t>dwa ognie, w którym naprzeciwko siebie stanęli dorośli i </a:t>
            </a:r>
            <a:r>
              <a:rPr lang="pl-PL" sz="2200" b="1" dirty="0" smtClean="0">
                <a:latin typeface="Calibri" panose="020F0502020204030204" pitchFamily="34" charset="0"/>
              </a:rPr>
              <a:t>dzieci. </a:t>
            </a:r>
            <a:endParaRPr lang="pl-PL" sz="2200" b="1" i="1" dirty="0">
              <a:latin typeface="Calibri" panose="020F0502020204030204" pitchFamily="34" charset="0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881158DD-6504-42B9-AA7E-5DA6B05090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684" y="1898059"/>
            <a:ext cx="4728405" cy="31547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8969A624-3A5C-430B-9180-53B2BBC578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68" y="1898059"/>
            <a:ext cx="4709635" cy="3141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9617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Smuga">
  <a:themeElements>
    <a:clrScheme name="Smuga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Smuga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muga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Telefon służbowy Theme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Telefon służbowy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lefon służbowy Theme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Telefon służbowy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akiet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Pakiet 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D182A0E-7F17-4A86-A7C5-8846F54E438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TM02892315[[fn=Smuga]]</Template>
  <TotalTime>0</TotalTime>
  <Words>1286</Words>
  <Application>Microsoft Office PowerPoint</Application>
  <PresentationFormat>Niestandardowy</PresentationFormat>
  <Paragraphs>216</Paragraphs>
  <Slides>26</Slides>
  <Notes>10</Notes>
  <HiddenSlides>0</HiddenSlides>
  <MMClips>0</MMClips>
  <ScaleCrop>false</ScaleCrop>
  <HeadingPairs>
    <vt:vector size="6" baseType="variant">
      <vt:variant>
        <vt:lpstr>Używane czcionki</vt:lpstr>
      </vt:variant>
      <vt:variant>
        <vt:i4>10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26</vt:i4>
      </vt:variant>
    </vt:vector>
  </HeadingPairs>
  <TitlesOfParts>
    <vt:vector size="37" baseType="lpstr">
      <vt:lpstr>SimSun</vt:lpstr>
      <vt:lpstr>Arial</vt:lpstr>
      <vt:lpstr>Calibri</vt:lpstr>
      <vt:lpstr>Century</vt:lpstr>
      <vt:lpstr>Century Gothic</vt:lpstr>
      <vt:lpstr>Franklin Gothic Medium</vt:lpstr>
      <vt:lpstr>Times New Roman</vt:lpstr>
      <vt:lpstr>Verdana</vt:lpstr>
      <vt:lpstr>Wingdings</vt:lpstr>
      <vt:lpstr>Wingdings 3</vt:lpstr>
      <vt:lpstr>Smuga</vt:lpstr>
      <vt:lpstr>INWESTYCJE 2018</vt:lpstr>
      <vt:lpstr>ZESTAWIENIE WYDATKÓW INWESTYCYJNYCH</vt:lpstr>
      <vt:lpstr>Struktura wydatków inwestycyjnych 2018</vt:lpstr>
      <vt:lpstr>Prezentacja programu PowerPoint</vt:lpstr>
      <vt:lpstr>Gospodarka ściekowa</vt:lpstr>
      <vt:lpstr>Gospodarka ściekowa</vt:lpstr>
      <vt:lpstr>Prezentacja programu PowerPoint</vt:lpstr>
      <vt:lpstr>Prezentacja programu PowerPoint</vt:lpstr>
      <vt:lpstr>Uroczyste otwarcie  sali gimnastycznej w Białobrzegach</vt:lpstr>
      <vt:lpstr>Inwestycje oświatowe</vt:lpstr>
      <vt:lpstr>Ścieżki rowerowe</vt:lpstr>
      <vt:lpstr>Prezentacja programu PowerPoint</vt:lpstr>
      <vt:lpstr>Inauguracja ścieżki rowerowej  Białobrzegi - Beniaminów</vt:lpstr>
      <vt:lpstr>Inwestycje drogowe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Wodociągi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2017-05-26T11:11:43Z</dcterms:created>
  <dcterms:modified xsi:type="dcterms:W3CDTF">2019-06-14T09:28:33Z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TC028952669991</vt:lpwstr>
  </property>
</Properties>
</file>