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71" r:id="rId4"/>
    <p:sldId id="260" r:id="rId5"/>
    <p:sldId id="261" r:id="rId6"/>
    <p:sldId id="263" r:id="rId7"/>
    <p:sldId id="268" r:id="rId8"/>
    <p:sldId id="270" r:id="rId9"/>
    <p:sldId id="274" r:id="rId10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601" autoAdjust="0"/>
  </p:normalViewPr>
  <p:slideViewPr>
    <p:cSldViewPr snapToGrid="0">
      <p:cViewPr varScale="1">
        <p:scale>
          <a:sx n="115" d="100"/>
          <a:sy n="115" d="100"/>
        </p:scale>
        <p:origin x="39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7360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3254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845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3271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4698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5242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03238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92781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330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88807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0345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857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6778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4178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4331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4858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34293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6F7AC5B-07FD-43F8-9A50-B342D3A17175}" type="datetimeFigureOut">
              <a:rPr lang="pl-PL" smtClean="0"/>
              <a:pPr/>
              <a:t>2019-06-13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D8FB032-93B0-4895-8369-3DC49EC3DB40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11150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62277" y="162047"/>
            <a:ext cx="10462009" cy="2338086"/>
          </a:xfrm>
        </p:spPr>
        <p:txBody>
          <a:bodyPr>
            <a:normAutofit/>
          </a:bodyPr>
          <a:lstStyle/>
          <a:p>
            <a:pPr algn="ctr"/>
            <a:r>
              <a:rPr lang="pl-PL" sz="3600" b="1" dirty="0" smtClean="0">
                <a:latin typeface="Arial" pitchFamily="34" charset="0"/>
                <a:cs typeface="Arial" pitchFamily="34" charset="0"/>
              </a:rPr>
              <a:t>RAPORT </a:t>
            </a:r>
            <a:br>
              <a:rPr lang="pl-PL" sz="3600" b="1" dirty="0" smtClean="0">
                <a:latin typeface="Arial" pitchFamily="34" charset="0"/>
                <a:cs typeface="Arial" pitchFamily="34" charset="0"/>
              </a:rPr>
            </a:br>
            <a:r>
              <a:rPr lang="pl-PL" sz="3600" b="1" dirty="0" smtClean="0">
                <a:latin typeface="Arial" pitchFamily="34" charset="0"/>
                <a:cs typeface="Arial" pitchFamily="34" charset="0"/>
              </a:rPr>
              <a:t>		O </a:t>
            </a:r>
            <a:r>
              <a:rPr lang="pl-PL" sz="3600" b="1" dirty="0">
                <a:latin typeface="Arial" pitchFamily="34" charset="0"/>
                <a:cs typeface="Arial" pitchFamily="34" charset="0"/>
              </a:rPr>
              <a:t>STANIE GMINY NIEPORĘT</a:t>
            </a:r>
            <a:r>
              <a:rPr lang="pl-PL" sz="3600" dirty="0">
                <a:latin typeface="Arial" pitchFamily="34" charset="0"/>
                <a:cs typeface="Arial" pitchFamily="34" charset="0"/>
              </a:rPr>
              <a:t/>
            </a:r>
            <a:br>
              <a:rPr lang="pl-PL" sz="3600" dirty="0">
                <a:latin typeface="Arial" pitchFamily="34" charset="0"/>
                <a:cs typeface="Arial" pitchFamily="34" charset="0"/>
              </a:rPr>
            </a:br>
            <a:r>
              <a:rPr lang="pl-PL" sz="36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l-PL" sz="3600" b="1" dirty="0" smtClean="0">
                <a:latin typeface="Arial" pitchFamily="34" charset="0"/>
                <a:cs typeface="Arial" pitchFamily="34" charset="0"/>
              </a:rPr>
              <a:t>ZA  2018 ROK</a:t>
            </a:r>
            <a:endParaRPr lang="pl-PL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764627" y="2801073"/>
            <a:ext cx="10671159" cy="391503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Raport 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 stanie Gminy Nieporęt za 2018 rok, opracowano w związku  z art. 28aa ustawy 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 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dnia 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marca 1990 r. 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samorządzie 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gminnym 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(tj. Dz. U. z 2019 r. poz. 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506 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 </a:t>
            </a:r>
            <a:r>
              <a:rPr lang="pl-PL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późn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zm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.), zgodnie z którym Raport 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obejmuje podsumowanie działalności wójta w roku poprzednim, 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 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szczególności realizację polityk, programów i strategii, uchwał rady 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gminy.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pl-PL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Raport 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zawiera podsumowanie działalności Wójta Gminy Nieporęt w roku 2018 w 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poniższych </a:t>
            </a: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obszarach działalności Gminy</a:t>
            </a:r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:</a:t>
            </a:r>
            <a:endParaRPr lang="pl-PL" sz="1400" b="1" dirty="0">
              <a:solidFill>
                <a:schemeClr val="tx1"/>
              </a:solidFill>
              <a:latin typeface="Arial" pitchFamily="34" charset="0"/>
              <a:ea typeface="SimSun" panose="02010600030101010101" pitchFamily="2" charset="-122"/>
              <a:cs typeface="Arial" pitchFamily="34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oświata,</a:t>
            </a: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zagospodarowanie przestrzenne,</a:t>
            </a: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gospodarka odpadami i ochrona środowiska,</a:t>
            </a: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zdrowie i pomoc społeczna,</a:t>
            </a: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sport, kultura fizyczna i rekreacja,</a:t>
            </a: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kultura i dziedzictwo narodowe,</a:t>
            </a: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komunikacja,</a:t>
            </a: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infrastruktura, </a:t>
            </a: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współpraca z organizacjami pozarządowymi,</a:t>
            </a: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l-PL" sz="1400" b="1" dirty="0">
                <a:solidFill>
                  <a:schemeClr val="tx1"/>
                </a:solidFill>
                <a:latin typeface="Arial" pitchFamily="34" charset="0"/>
                <a:ea typeface="SimSun" panose="02010600030101010101" pitchFamily="2" charset="-122"/>
                <a:cs typeface="Arial" pitchFamily="34" charset="0"/>
              </a:rPr>
              <a:t>bezpieczeństwo.</a:t>
            </a:r>
            <a:endParaRPr lang="pl-PL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pl-PL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48" y="207799"/>
            <a:ext cx="1879981" cy="234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50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289368" y="613458"/>
            <a:ext cx="5390372" cy="3055717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endParaRPr lang="pl-PL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pl-PL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pl-PL" sz="43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Gmina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Nieporęt jest gminą wiejską, leżącą w powiecie legionowskim, w środkowej części 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województwa mazowieckiego, w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obrębie aglomeracji warszawskiej, na północ od m.st. Warszawa (odległość od centrum Nieporętu do centrum stolicy wynosi ok. 30 km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 marL="0" indent="0" algn="just">
              <a:buNone/>
            </a:pP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Gmina Nieporęt graniczy: </a:t>
            </a:r>
          </a:p>
          <a:p>
            <a:pPr lvl="0" algn="just"/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od północy z gminą miejsko-wiejską Serock,</a:t>
            </a:r>
          </a:p>
          <a:p>
            <a:pPr lvl="0" algn="just"/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od zachodu z gminami wiejskimi Wieliszew i Jabłonna 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oraz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miastem Legionowo - siedzibą powiatu,</a:t>
            </a:r>
          </a:p>
          <a:p>
            <a:pPr lvl="0" algn="just"/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od wschodu z gminą miejsko-wiejską Radzymin 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oraz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gminą miejską Marki,</a:t>
            </a:r>
          </a:p>
          <a:p>
            <a:pPr lvl="0" algn="just"/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od południa z miastem stołecznym Warszawa. </a:t>
            </a:r>
          </a:p>
          <a:p>
            <a:endParaRPr lang="pl-PL" sz="2500" dirty="0">
              <a:latin typeface="Arial" pitchFamily="34" charset="0"/>
              <a:cs typeface="Arial" pitchFamily="34" charset="0"/>
            </a:endParaRPr>
          </a:p>
          <a:p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34583" y="648182"/>
            <a:ext cx="5419954" cy="2905245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Gmina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Nieporęt zajmuje powierzchnię 9 606 ha, z czego powierzchnia użytków rolnych zajmuje 32,8 % (w tym ponad 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51,2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% stanowią grunty orne), a powierzchnia lasów 43 %.</a:t>
            </a:r>
          </a:p>
          <a:p>
            <a:pPr algn="just"/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Atutem Gminy Nieporęt jest niewątpliwie jej 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położenie</a:t>
            </a:r>
            <a:b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nad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brzegiem Jeziora Zegrzyńskiego (potoczna nazwa 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Zalew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Zegrzyński). Jezioro Zegrzyńskie to przede wszystkim miejsce 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rekreacji i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wypoczynku. Jezioro Zegrzyńskie to akwen 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wody o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całkowitej powierzchni 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33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km</a:t>
            </a:r>
            <a:r>
              <a:rPr lang="pl-PL" sz="5600" b="1" baseline="30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z czego 30% to tzw. „patelnia” w 80% położona na terenie Gminy Nieporęt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Linia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brzegowa Jeziora Zegrzyńskiego na terenie naszej Gminy ma długość 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15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km.</a:t>
            </a:r>
          </a:p>
          <a:p>
            <a:pPr marL="0" indent="0" algn="just">
              <a:buNone/>
            </a:pPr>
            <a:endParaRPr lang="pl-PL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587" y="3634451"/>
            <a:ext cx="4546625" cy="3032567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451" y="3692324"/>
            <a:ext cx="3748893" cy="3165676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763928" y="138895"/>
            <a:ext cx="10683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  <a:buSzPct val="80000"/>
            </a:pPr>
            <a:r>
              <a:rPr lang="pl-PL" sz="2800" b="1" dirty="0" smtClean="0">
                <a:latin typeface="Arial" pitchFamily="34" charset="0"/>
                <a:cs typeface="Arial" pitchFamily="34" charset="0"/>
              </a:rPr>
              <a:t>CHARAKTERYSTYKA GMINY NIEPORĘT</a:t>
            </a:r>
          </a:p>
        </p:txBody>
      </p:sp>
    </p:spTree>
    <p:extLst>
      <p:ext uri="{BB962C8B-B14F-4D97-AF65-F5344CB8AC3E}">
        <p14:creationId xmlns:p14="http://schemas.microsoft.com/office/powerpoint/2010/main" val="2598940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pl-PL" dirty="0" smtClean="0">
                <a:solidFill>
                  <a:schemeClr val="tx1"/>
                </a:solidFill>
              </a:rPr>
              <a:t/>
            </a:r>
            <a:br>
              <a:rPr lang="pl-PL" dirty="0" smtClean="0">
                <a:solidFill>
                  <a:schemeClr val="tx1"/>
                </a:solidFill>
              </a:rPr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8" name="Symbol zastępczy zawartości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160" y="1859442"/>
            <a:ext cx="5361490" cy="3392179"/>
          </a:xfrm>
        </p:spPr>
      </p:pic>
      <p:sp>
        <p:nvSpPr>
          <p:cNvPr id="2" name="Prostokąt 1"/>
          <p:cNvSpPr/>
          <p:nvPr/>
        </p:nvSpPr>
        <p:spPr>
          <a:xfrm>
            <a:off x="533401" y="531344"/>
            <a:ext cx="6096000" cy="639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l-PL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sz="1400" b="1" dirty="0" smtClean="0">
                <a:latin typeface="Arial" pitchFamily="34" charset="0"/>
                <a:cs typeface="Arial" pitchFamily="34" charset="0"/>
              </a:rPr>
              <a:t>Zgodnie 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z art. 11a ustawy z dnia 8 marca 1990 r. 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o samorządzie gminnym 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– 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organami 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gminy są: wójt i rada gminy. </a:t>
            </a:r>
            <a:endParaRPr lang="pl-PL" sz="14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pl-PL" sz="14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l-PL" sz="1400" b="1" u="sng" dirty="0" smtClean="0">
                <a:latin typeface="Arial" pitchFamily="34" charset="0"/>
                <a:cs typeface="Arial" pitchFamily="34" charset="0"/>
              </a:rPr>
              <a:t>WÓJT </a:t>
            </a:r>
            <a:r>
              <a:rPr lang="pl-PL" sz="1400" b="1" u="sng" dirty="0">
                <a:latin typeface="Arial" pitchFamily="34" charset="0"/>
                <a:cs typeface="Arial" pitchFamily="34" charset="0"/>
              </a:rPr>
              <a:t>GMINY </a:t>
            </a:r>
            <a:r>
              <a:rPr lang="pl-PL" sz="1400" b="1" u="sng" dirty="0" smtClean="0">
                <a:latin typeface="Arial" pitchFamily="34" charset="0"/>
                <a:cs typeface="Arial" pitchFamily="34" charset="0"/>
              </a:rPr>
              <a:t>NIEPORĘT – organ wykonawczy gminy</a:t>
            </a:r>
            <a:endParaRPr lang="pl-PL" sz="1400" b="1" u="sng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l-PL" sz="1400" b="1" dirty="0">
                <a:latin typeface="Arial" pitchFamily="34" charset="0"/>
                <a:cs typeface="Arial" pitchFamily="34" charset="0"/>
              </a:rPr>
              <a:t>W wyniku przeprowadzonych wyborów samorządowych, które odbyły 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się 21 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października 2018 r. Wójtem Gminy Nieporęt został wybrany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,</a:t>
            </a:r>
            <a:br>
              <a:rPr lang="pl-PL" sz="1400" b="1" dirty="0" smtClean="0">
                <a:latin typeface="Arial" pitchFamily="34" charset="0"/>
                <a:cs typeface="Arial" pitchFamily="34" charset="0"/>
              </a:rPr>
            </a:b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na piątą 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kadencję - Sławomir 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Maciej Mazur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pl-PL" sz="1400" b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l-PL" sz="1400" b="1" u="sng" dirty="0">
                <a:latin typeface="Arial" pitchFamily="34" charset="0"/>
                <a:cs typeface="Arial" pitchFamily="34" charset="0"/>
              </a:rPr>
              <a:t>RADA GMINY </a:t>
            </a:r>
            <a:r>
              <a:rPr lang="pl-PL" sz="1400" b="1" u="sng" dirty="0" smtClean="0">
                <a:latin typeface="Arial" pitchFamily="34" charset="0"/>
                <a:cs typeface="Arial" pitchFamily="34" charset="0"/>
              </a:rPr>
              <a:t>NIEPORĘT – organ uchwałodawczy gminy</a:t>
            </a:r>
            <a:endParaRPr lang="pl-PL" sz="1400" b="1" u="sng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l-PL" sz="1400" b="1" dirty="0">
                <a:latin typeface="Arial" pitchFamily="34" charset="0"/>
                <a:cs typeface="Arial" pitchFamily="34" charset="0"/>
              </a:rPr>
              <a:t>Rada Gminy Nieporęt liczy 15 radnych. W wyborach 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samorządowych                                    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w 2018 r., radnymi Gminy Nieporęt VIII kadencji zostali wybrani: 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sz="1400" b="1" dirty="0" smtClean="0">
                <a:latin typeface="Arial" pitchFamily="34" charset="0"/>
                <a:cs typeface="Arial" pitchFamily="34" charset="0"/>
              </a:rPr>
            </a:b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Wiesława 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Bielska, Ewa Broszkiewicz, Anna </a:t>
            </a:r>
            <a:r>
              <a:rPr lang="pl-PL" sz="1400" b="1" dirty="0" err="1">
                <a:latin typeface="Arial" pitchFamily="34" charset="0"/>
                <a:cs typeface="Arial" pitchFamily="34" charset="0"/>
              </a:rPr>
              <a:t>Grześkiewicz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, 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sz="1400" b="1" dirty="0" smtClean="0">
                <a:latin typeface="Arial" pitchFamily="34" charset="0"/>
                <a:cs typeface="Arial" pitchFamily="34" charset="0"/>
              </a:rPr>
            </a:b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Blandyna 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Janczewska, Monika Kamińska, Andrzej Olechowski, Stanisław Paterek, Piotr Pietrucha, Jarosław Pisarek, 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sz="1400" b="1" dirty="0" smtClean="0">
                <a:latin typeface="Arial" pitchFamily="34" charset="0"/>
                <a:cs typeface="Arial" pitchFamily="34" charset="0"/>
              </a:rPr>
            </a:b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Maria </a:t>
            </a:r>
            <a:r>
              <a:rPr lang="pl-PL" sz="1400" b="1" dirty="0" err="1">
                <a:latin typeface="Arial" pitchFamily="34" charset="0"/>
                <a:cs typeface="Arial" pitchFamily="34" charset="0"/>
              </a:rPr>
              <a:t>Płatkowska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, Wojciech </a:t>
            </a:r>
            <a:r>
              <a:rPr lang="pl-PL" sz="1400" b="1" dirty="0" err="1">
                <a:latin typeface="Arial" pitchFamily="34" charset="0"/>
                <a:cs typeface="Arial" pitchFamily="34" charset="0"/>
              </a:rPr>
              <a:t>Saks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, Konrad Szostek, 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sz="1400" b="1" dirty="0" smtClean="0">
                <a:latin typeface="Arial" pitchFamily="34" charset="0"/>
                <a:cs typeface="Arial" pitchFamily="34" charset="0"/>
              </a:rPr>
            </a:b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Wojciech </a:t>
            </a:r>
            <a:r>
              <a:rPr lang="pl-PL" sz="1400" b="1" dirty="0" err="1">
                <a:latin typeface="Arial" pitchFamily="34" charset="0"/>
                <a:cs typeface="Arial" pitchFamily="34" charset="0"/>
              </a:rPr>
              <a:t>Szybowski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, Bogusława Tomasik, Andrzej Wojciechowski. </a:t>
            </a:r>
          </a:p>
          <a:p>
            <a:pPr algn="just"/>
            <a:r>
              <a:rPr lang="pl-PL" sz="1400" b="1" dirty="0" smtClean="0">
                <a:latin typeface="Arial" pitchFamily="34" charset="0"/>
                <a:cs typeface="Arial" pitchFamily="34" charset="0"/>
              </a:rPr>
              <a:t>   </a:t>
            </a:r>
          </a:p>
          <a:p>
            <a:pPr algn="just"/>
            <a:r>
              <a:rPr lang="pl-PL" sz="1400" b="1" dirty="0" smtClean="0">
                <a:latin typeface="Arial" pitchFamily="34" charset="0"/>
                <a:cs typeface="Arial" pitchFamily="34" charset="0"/>
              </a:rPr>
              <a:t>Rada </a:t>
            </a:r>
            <a:r>
              <a:rPr lang="pl-PL" sz="1400" b="1" dirty="0">
                <a:latin typeface="Arial" pitchFamily="34" charset="0"/>
                <a:cs typeface="Arial" pitchFamily="34" charset="0"/>
              </a:rPr>
              <a:t>Gminy Nieporęt VIII kadencji powołała następujące komisje: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latin typeface="Arial" pitchFamily="34" charset="0"/>
                <a:cs typeface="Arial" pitchFamily="34" charset="0"/>
              </a:rPr>
              <a:t>Komisję Rewizyjną,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latin typeface="Arial" pitchFamily="34" charset="0"/>
                <a:cs typeface="Arial" pitchFamily="34" charset="0"/>
              </a:rPr>
              <a:t>Komisję Skarg, Wniosków i Petycji</a:t>
            </a: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,</a:t>
            </a:r>
            <a:endParaRPr lang="pl-PL" sz="1400" b="1" dirty="0">
              <a:latin typeface="Arial" pitchFamily="34" charset="0"/>
              <a:cs typeface="Arial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latin typeface="Arial" pitchFamily="34" charset="0"/>
                <a:cs typeface="Arial" pitchFamily="34" charset="0"/>
              </a:rPr>
              <a:t>Komisję Gospodarcza i Rozwoju,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latin typeface="Arial" pitchFamily="34" charset="0"/>
                <a:cs typeface="Arial" pitchFamily="34" charset="0"/>
              </a:rPr>
              <a:t>Komisję Oświaty, Kultury, Sportu i Turystyki,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400" b="1" dirty="0">
                <a:latin typeface="Arial" pitchFamily="34" charset="0"/>
                <a:cs typeface="Arial" pitchFamily="34" charset="0"/>
              </a:rPr>
              <a:t>Komisję Ochrony Środowiska, Zdrowia i Porządku Publicznego.</a:t>
            </a:r>
          </a:p>
          <a:p>
            <a:pPr algn="just">
              <a:lnSpc>
                <a:spcPct val="170000"/>
              </a:lnSpc>
            </a:pPr>
            <a:endParaRPr lang="pl-PL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  <p:sp>
        <p:nvSpPr>
          <p:cNvPr id="7" name="Prostokąt 6"/>
          <p:cNvSpPr/>
          <p:nvPr/>
        </p:nvSpPr>
        <p:spPr>
          <a:xfrm>
            <a:off x="481914" y="172995"/>
            <a:ext cx="10849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l-PL" sz="2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ORGANY GMINY</a:t>
            </a:r>
          </a:p>
        </p:txBody>
      </p:sp>
    </p:spTree>
    <p:extLst>
      <p:ext uri="{BB962C8B-B14F-4D97-AF65-F5344CB8AC3E}">
        <p14:creationId xmlns:p14="http://schemas.microsoft.com/office/powerpoint/2010/main" val="2609092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06192" y="1155865"/>
            <a:ext cx="11885808" cy="5077295"/>
          </a:xfrm>
        </p:spPr>
        <p:txBody>
          <a:bodyPr numCol="2">
            <a:normAutofit fontScale="25000" lnSpcReduction="20000"/>
          </a:bodyPr>
          <a:lstStyle/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Gminny </a:t>
            </a:r>
            <a:r>
              <a:rPr lang="pl-PL" sz="5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Ośrodek Kultury z siedzibą w Nieporęcie,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Biblioteka </a:t>
            </a:r>
            <a:r>
              <a:rPr lang="pl-PL" sz="5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Publiczna Gminy Nieporęt,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Gminny </a:t>
            </a:r>
            <a:r>
              <a:rPr lang="pl-PL" sz="55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Zakład Komunalny w Nieporęcie,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Ośrodek </a:t>
            </a:r>
            <a:r>
              <a:rPr lang="pl-PL" sz="55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Sportu i Rekreacji Gminy Nieporęt,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Centrum </a:t>
            </a:r>
            <a:r>
              <a:rPr lang="pl-PL" sz="55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Rekreacji Nieporęt,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Gminny </a:t>
            </a:r>
            <a:r>
              <a:rPr lang="pl-PL" sz="55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Ośrodek Pomocy Społecznej,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Gminny </a:t>
            </a:r>
            <a:r>
              <a:rPr lang="pl-PL" sz="55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Zespół Oświaty </a:t>
            </a:r>
            <a:r>
              <a:rPr lang="pl-PL" sz="55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 </a:t>
            </a: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Nieporęcie,</a:t>
            </a: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55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441325" lvl="0" indent="-441325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Szkoła </a:t>
            </a:r>
            <a:r>
              <a:rPr lang="pl-PL" sz="5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Podstawowa im. B</a:t>
            </a:r>
            <a:r>
              <a:rPr lang="pl-PL" sz="55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ronisł</a:t>
            </a:r>
            <a:r>
              <a:rPr lang="pl-PL" sz="5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awa </a:t>
            </a: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Tokaja w Nieporęcie,</a:t>
            </a:r>
          </a:p>
          <a:p>
            <a:pPr marL="441325" lvl="0" indent="-441325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Szkoła Podstawowa im. Wojska Polskiego w Białobrzegach,</a:t>
            </a:r>
          </a:p>
          <a:p>
            <a:pPr marL="441325" lvl="0" indent="-441325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Szkoła Podstawowa im. Bohaterów Bitwy Warszawskiej 1920 r. w Stanisławowie Pierwszym,</a:t>
            </a:r>
          </a:p>
          <a:p>
            <a:pPr marL="441325" lvl="0" indent="-441325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Szkoła Podstawowa im. Wandy Chotomskiej w Józefowie,</a:t>
            </a:r>
          </a:p>
          <a:p>
            <a:pPr marL="441325" lvl="0" indent="-441325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Szkoła Podstawowa im. I Batalionu Saperów Kościuszkowskich w Izabelinie,</a:t>
            </a:r>
          </a:p>
          <a:p>
            <a:pPr marL="441325" lvl="0" indent="-441325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Zespół Szkolno-Przedszkolny w Wólce Radzymińskiej, obejmujący:</a:t>
            </a:r>
            <a:b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Szkołę Podstawową im. 28 Pułku Strzelców Kaniowskich </a:t>
            </a:r>
            <a:b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 Wólce Radzymińskiej,</a:t>
            </a:r>
            <a:b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Gminne Przedszkole w Wólce Radzymińskiej,</a:t>
            </a:r>
          </a:p>
          <a:p>
            <a:pPr marL="441325" lvl="0" indent="-441325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Gminne Przedszkole w Białobrzegach,</a:t>
            </a:r>
          </a:p>
          <a:p>
            <a:pPr marL="441325" lvl="0" indent="-441325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Gminne Przedszkole w Nieporęcie,</a:t>
            </a:r>
          </a:p>
          <a:p>
            <a:pPr marL="441325" lvl="0" indent="-441325">
              <a:buSzPct val="100000"/>
              <a:buFont typeface="+mj-lt"/>
              <a:buAutoNum type="arabicPeriod"/>
            </a:pP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Gminne Przedszkole im. Akademii Małych Odkrywców </a:t>
            </a:r>
            <a:b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5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 Zegrzu Południowym.</a:t>
            </a:r>
          </a:p>
          <a:p>
            <a:pPr marL="914400" lvl="0" indent="-914400">
              <a:buSzPct val="100000"/>
              <a:buFont typeface="+mj-lt"/>
              <a:buAutoNum type="arabicPeriod"/>
            </a:pPr>
            <a:endParaRPr lang="pl-PL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pl-PL" sz="1600" dirty="0"/>
          </a:p>
        </p:txBody>
      </p:sp>
      <p:sp>
        <p:nvSpPr>
          <p:cNvPr id="5" name="Prostokąt 4"/>
          <p:cNvSpPr/>
          <p:nvPr/>
        </p:nvSpPr>
        <p:spPr>
          <a:xfrm>
            <a:off x="822961" y="0"/>
            <a:ext cx="108966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cap="all" dirty="0" smtClean="0">
                <a:ln w="3175" cmpd="sng">
                  <a:noFill/>
                </a:ln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pl-PL" sz="2400" b="1" cap="all" dirty="0" smtClean="0">
                <a:ln w="3175" cmpd="sng">
                  <a:noFill/>
                </a:ln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pl-PL" sz="2800" b="1" cap="all" dirty="0" smtClean="0">
                <a:ln w="3175" cmpd="sng">
                  <a:noFill/>
                </a:ln>
                <a:solidFill>
                  <a:prstClr val="white"/>
                </a:solidFill>
                <a:latin typeface="Arial" pitchFamily="34" charset="0"/>
                <a:ea typeface="+mj-ea"/>
                <a:cs typeface="Arial" pitchFamily="34" charset="0"/>
              </a:rPr>
              <a:t>Jednostki organizacyjne Gminy Nieporęt </a:t>
            </a:r>
            <a:endParaRPr lang="pl-PL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322256" y="5693509"/>
            <a:ext cx="10305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3400">
              <a:buFont typeface="Wingdings" pitchFamily="2" charset="2"/>
              <a:buChar char="Ø"/>
            </a:pPr>
            <a:r>
              <a:rPr lang="pl-PL" sz="1400" b="1" dirty="0" smtClean="0">
                <a:latin typeface="Arial" pitchFamily="34" charset="0"/>
                <a:cs typeface="Arial" pitchFamily="34" charset="0"/>
              </a:rPr>
              <a:t>Centrum Medyczne Nieporęt Sp. z o.o. jednostka,  w której 100 % udziałów posiada Gmina Nieporęt.</a:t>
            </a:r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l-PL" dirty="0" smtClean="0">
              <a:solidFill>
                <a:schemeClr val="bg1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6270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684212" y="5994399"/>
            <a:ext cx="5894613" cy="268836"/>
          </a:xfrm>
        </p:spPr>
        <p:txBody>
          <a:bodyPr>
            <a:normAutofit fontScale="90000"/>
          </a:bodyPr>
          <a:lstStyle/>
          <a:p>
            <a:pPr lvl="1"/>
            <a:r>
              <a:rPr lang="pl-PL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l-PL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600" dirty="0"/>
              <a:t/>
            </a:r>
            <a:br>
              <a:rPr lang="pl-PL" sz="1600" dirty="0"/>
            </a:br>
            <a:endParaRPr lang="pl-PL" sz="1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44720" y="883920"/>
            <a:ext cx="6284680" cy="5477086"/>
          </a:xfrm>
        </p:spPr>
        <p:txBody>
          <a:bodyPr numCol="1">
            <a:normAutofit fontScale="25000" lnSpcReduction="20000"/>
          </a:bodyPr>
          <a:lstStyle/>
          <a:p>
            <a:pPr marL="0" lvl="0" indent="0">
              <a:buNone/>
            </a:pPr>
            <a:endParaRPr lang="pl-PL" sz="5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0" indent="-914400" algn="ctr">
              <a:buNone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Gmina Nieporęt dzieli się na 15 sołectw, obejmujących 15 miejscowości: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pl-PL" sz="5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Aleksandrów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endParaRPr lang="pl-PL" sz="5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Beniaminów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Białobrzegi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Izabelin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Józefów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endParaRPr lang="pl-PL" sz="5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Kąty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Węgierskie,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Michałów-Grabina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endParaRPr lang="pl-PL" sz="5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Nieporęt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Rembelszczyzna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Rynia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Stanisławów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Drugi,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Stanisławów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Pierwszy,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Wola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Aleksandra, 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Wólka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Radzymińska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marL="533400" lvl="0" indent="-533400">
              <a:buSzPct val="100000"/>
              <a:buFont typeface="+mj-lt"/>
              <a:buAutoNum type="arabicPeriod"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Zegrze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Południowe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533400" indent="-533400">
              <a:buFont typeface="+mj-lt"/>
              <a:buAutoNum type="arabicPeriod"/>
            </a:pPr>
            <a:endParaRPr lang="pl-PL" dirty="0"/>
          </a:p>
        </p:txBody>
      </p:sp>
      <p:pic>
        <p:nvPicPr>
          <p:cNvPr id="2050" name="Obraz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081" y="151292"/>
            <a:ext cx="5176880" cy="657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5"/>
          <p:cNvSpPr/>
          <p:nvPr/>
        </p:nvSpPr>
        <p:spPr>
          <a:xfrm>
            <a:off x="0" y="182880"/>
            <a:ext cx="81076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l-PL" sz="2800" b="1" dirty="0" smtClean="0">
                <a:latin typeface="Arial" pitchFamily="34" charset="0"/>
                <a:cs typeface="Arial" pitchFamily="34" charset="0"/>
              </a:rPr>
              <a:t>JEDNOSTKI POMOCNICZE </a:t>
            </a:r>
            <a:br>
              <a:rPr lang="pl-PL" sz="2800" b="1" dirty="0" smtClean="0">
                <a:latin typeface="Arial" pitchFamily="34" charset="0"/>
                <a:cs typeface="Arial" pitchFamily="34" charset="0"/>
              </a:rPr>
            </a:br>
            <a:r>
              <a:rPr lang="pl-PL" sz="2800" b="1" dirty="0" smtClean="0">
                <a:latin typeface="Arial" pitchFamily="34" charset="0"/>
                <a:cs typeface="Arial" pitchFamily="34" charset="0"/>
              </a:rPr>
              <a:t>GMINY NIEPORĘT</a:t>
            </a:r>
          </a:p>
        </p:txBody>
      </p:sp>
    </p:spTree>
    <p:extLst>
      <p:ext uri="{BB962C8B-B14F-4D97-AF65-F5344CB8AC3E}">
        <p14:creationId xmlns:p14="http://schemas.microsoft.com/office/powerpoint/2010/main" val="403209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41477"/>
            <a:ext cx="10988040" cy="1325563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 smtClean="0">
                <a:latin typeface="Arial" pitchFamily="34" charset="0"/>
                <a:cs typeface="Arial" pitchFamily="34" charset="0"/>
              </a:rPr>
              <a:t>WYKAZ </a:t>
            </a:r>
            <a:r>
              <a:rPr lang="pl-PL" sz="2800" b="1" dirty="0">
                <a:latin typeface="Arial" pitchFamily="34" charset="0"/>
                <a:cs typeface="Arial" pitchFamily="34" charset="0"/>
              </a:rPr>
              <a:t>GMINNYCH STRATEGII, </a:t>
            </a:r>
            <a:r>
              <a:rPr lang="pl-PL" sz="2800" b="1" dirty="0" smtClean="0">
                <a:latin typeface="Arial" pitchFamily="34" charset="0"/>
                <a:cs typeface="Arial" pitchFamily="34" charset="0"/>
              </a:rPr>
              <a:t>PROGRAMÓW </a:t>
            </a:r>
            <a:r>
              <a:rPr lang="pl-PL" sz="2800" b="1" dirty="0">
                <a:latin typeface="Arial" pitchFamily="34" charset="0"/>
                <a:cs typeface="Arial" pitchFamily="34" charset="0"/>
              </a:rPr>
              <a:t>I PROJEKTÓW </a:t>
            </a:r>
            <a:r>
              <a:rPr lang="pl-PL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sz="2800" b="1" dirty="0" smtClean="0">
                <a:latin typeface="Arial" pitchFamily="34" charset="0"/>
                <a:cs typeface="Arial" pitchFamily="34" charset="0"/>
              </a:rPr>
            </a:br>
            <a:r>
              <a:rPr lang="pl-PL" sz="2800" b="1" dirty="0" smtClean="0">
                <a:latin typeface="Arial" pitchFamily="34" charset="0"/>
                <a:cs typeface="Arial" pitchFamily="34" charset="0"/>
              </a:rPr>
              <a:t>REALIZOWANYCH </a:t>
            </a:r>
            <a:r>
              <a:rPr lang="pl-PL" sz="2800" b="1" dirty="0">
                <a:latin typeface="Arial" pitchFamily="34" charset="0"/>
                <a:cs typeface="Arial" pitchFamily="34" charset="0"/>
              </a:rPr>
              <a:t>W 2018 R</a:t>
            </a:r>
            <a:r>
              <a:rPr lang="pl-PL" sz="2800" b="1" dirty="0" smtClean="0">
                <a:latin typeface="Arial" pitchFamily="34" charset="0"/>
                <a:cs typeface="Arial" pitchFamily="34" charset="0"/>
              </a:rPr>
              <a:t>.</a:t>
            </a:r>
            <a:endParaRPr lang="pl-PL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466193"/>
            <a:ext cx="11399520" cy="5076497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Strategia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Rozwoju Gminy Nieporęt na lata 2015-2025 (uchwała nr XIX/133/2015 Rady Gminy Nieporęt z dnia 30 grudnia 2015 r</a:t>
            </a:r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 </a:t>
            </a:r>
          </a:p>
          <a:p>
            <a:pPr marL="0" indent="0" algn="just">
              <a:buNone/>
            </a:pP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Oświata </a:t>
            </a:r>
            <a:endParaRPr lang="pl-PL" sz="5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715963" indent="-715963" algn="just">
              <a:buSzPct val="100000"/>
              <a:buFont typeface="Arial" pitchFamily="34" charset="0"/>
              <a:buChar char="•"/>
            </a:pP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Gminne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programy i projekty edukacyjne, konkursy, zawody w tym m.in: „Mały Pitagoras”,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„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 przyrodą na Ty”, „Mądrej głowy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”, </a:t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„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Mistrz puzzli”, „Mam Talent”, „Smacznie, zdrowo, kolorowo” „Pływam. Jestem zdrowy i bezpieczny”;</a:t>
            </a:r>
          </a:p>
          <a:p>
            <a:pPr marL="715963" indent="-715963" algn="just">
              <a:buSzPct val="100000"/>
              <a:buFont typeface="Arial" pitchFamily="34" charset="0"/>
              <a:buChar char="•"/>
            </a:pP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Planu nadzoru nad żłobkami, klubami dziecięcymi oraz opiekunami dziennymi (uchwała Rady Gminy Nieporęt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Nr XV/92/2011 </a:t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dnia 21 października 2011 r.); </a:t>
            </a:r>
          </a:p>
          <a:p>
            <a:pPr marL="0" lvl="0" indent="0" algn="just">
              <a:buNone/>
            </a:pP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Zagospodarowanie przestrzenne </a:t>
            </a:r>
          </a:p>
          <a:p>
            <a:pPr marL="715963" indent="-715963" algn="just">
              <a:buSzPct val="100000"/>
              <a:buFont typeface="Arial" pitchFamily="34" charset="0"/>
              <a:buChar char="•"/>
            </a:pP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Studium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Uwarunkowań i Kierunków Zagospodarowania Przestrzennego Gminy Nieporęt (Uchwała Rady Gminy Nieporęt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Nr X/46/2011 z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dnia 9 czerwca 2011 r.);</a:t>
            </a:r>
            <a:endParaRPr lang="pl-PL" sz="5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>
              <a:buNone/>
            </a:pP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Gospodarka odpadami i ochrona środowiska </a:t>
            </a:r>
          </a:p>
          <a:p>
            <a:pPr marL="715963" indent="-715963" algn="just">
              <a:buSzPct val="100000"/>
              <a:buFont typeface="Arial" pitchFamily="34" charset="0"/>
              <a:buChar char="•"/>
            </a:pP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Plan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gospodarki niskoemisyjnej dla Gminy Nieporęt do 2020 roku (uchwała Nr XXIV/32/2016 Rady Gminy Nieporęt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dnia 28 kwietnia 2016 r.);</a:t>
            </a:r>
          </a:p>
          <a:p>
            <a:pPr marL="715963" indent="-715963" algn="just">
              <a:buSzPct val="100000"/>
              <a:buFont typeface="Arial" pitchFamily="34" charset="0"/>
              <a:buChar char="•"/>
            </a:pP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 opieki nad zwierzętami bezdomnymi oraz zapobiegania bezdomności zwierząt  na terenie Gminy Nieporęt w 2018 r.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                   (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uchwała Nr LIII/23/2018 Rady Gminy Nieporęt z dnia 12 marca   2018 r.);</a:t>
            </a:r>
          </a:p>
          <a:p>
            <a:pPr marL="715963" indent="-715963" algn="just">
              <a:buSzPct val="100000"/>
              <a:buFont typeface="Arial" pitchFamily="34" charset="0"/>
              <a:buChar char="•"/>
            </a:pP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 poprawy jakości powietrza na terenie Gminy Nieporęt (uchwała Nr LIV/26/2018 Rady Gminy Nieporęt 27 marca 2018 r.);</a:t>
            </a:r>
          </a:p>
          <a:p>
            <a:pPr marL="715963" indent="-715963" algn="just">
              <a:buSzPct val="100000"/>
              <a:buFont typeface="Arial" pitchFamily="34" charset="0"/>
              <a:buChar char="•"/>
            </a:pP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 ochrony środowiska dla Gminy Nieporęt na lata 2018-2022 z perspektywą do 2026 roku (uchwała Nr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LXIV/86/2018</a:t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 dnia 18 października 2018 r.);</a:t>
            </a:r>
          </a:p>
          <a:p>
            <a:pPr marL="715963" indent="-715963" algn="just">
              <a:buSzPct val="100000"/>
              <a:buFont typeface="Arial" pitchFamily="34" charset="0"/>
              <a:buChar char="•"/>
            </a:pP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 Ograniczenia Niskiej Emisji dla Gminy Nieporęt (uchwała Nr IV/25/2018 z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dnia 28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grudnia 2018 r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.);</a:t>
            </a:r>
            <a:endParaRPr lang="pl-PL" sz="5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5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746760" y="182880"/>
            <a:ext cx="10835640" cy="1143000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>
                <a:latin typeface="Arial" pitchFamily="34" charset="0"/>
                <a:cs typeface="Arial" pitchFamily="34" charset="0"/>
              </a:rPr>
              <a:t>WYKAZ GMINNYCH STRATEGII, PROGRAMÓW </a:t>
            </a:r>
            <a:r>
              <a:rPr lang="pl-PL" sz="2800" b="1" dirty="0" smtClean="0">
                <a:latin typeface="Arial" pitchFamily="34" charset="0"/>
                <a:cs typeface="Arial" pitchFamily="34" charset="0"/>
              </a:rPr>
              <a:t>I PROJEKTÓW </a:t>
            </a:r>
            <a:r>
              <a:rPr lang="pl-PL" sz="2800" b="1" dirty="0">
                <a:latin typeface="Arial" pitchFamily="34" charset="0"/>
                <a:cs typeface="Arial" pitchFamily="34" charset="0"/>
              </a:rPr>
              <a:t/>
            </a:r>
            <a:br>
              <a:rPr lang="pl-PL" sz="2800" b="1" dirty="0">
                <a:latin typeface="Arial" pitchFamily="34" charset="0"/>
                <a:cs typeface="Arial" pitchFamily="34" charset="0"/>
              </a:rPr>
            </a:br>
            <a:r>
              <a:rPr lang="pl-PL" sz="2800" b="1" dirty="0">
                <a:latin typeface="Arial" pitchFamily="34" charset="0"/>
                <a:cs typeface="Arial" pitchFamily="34" charset="0"/>
              </a:rPr>
              <a:t>REALIZOWANYCH W 2018 R.</a:t>
            </a:r>
            <a:endParaRPr lang="pl-PL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ymbol zastępczy tekstu 4"/>
          <p:cNvSpPr>
            <a:spLocks noGrp="1"/>
          </p:cNvSpPr>
          <p:nvPr>
            <p:ph type="body" idx="1"/>
          </p:nvPr>
        </p:nvSpPr>
        <p:spPr>
          <a:xfrm>
            <a:off x="778806" y="1681654"/>
            <a:ext cx="11016954" cy="4917265"/>
          </a:xfrm>
        </p:spPr>
        <p:txBody>
          <a:bodyPr>
            <a:normAutofit fontScale="25000" lnSpcReduction="20000"/>
          </a:bodyPr>
          <a:lstStyle/>
          <a:p>
            <a:pPr lvl="0" algn="just"/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Zdrowie i pomoc społeczna </a:t>
            </a:r>
          </a:p>
          <a:p>
            <a:pPr marL="685800" lvl="0" indent="-685800" algn="just">
              <a:buFont typeface="Arial" panose="020B0604020202020204" pitchFamily="34" charset="0"/>
              <a:buChar char="•"/>
            </a:pP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 polityki zdrowotnej w zakresie rehabilitacji leczniczej mieszkańców Gminy Nieporęt na lata 2016-2018”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uchwała Nr XXII/20/2016  Rady Gminy Nieporęt z dnia 24 marca 2016 r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.);</a:t>
            </a:r>
          </a:p>
          <a:p>
            <a:pPr marL="685800" lvl="0" indent="-685800" algn="just">
              <a:buFont typeface="Arial" panose="020B0604020202020204" pitchFamily="34" charset="0"/>
              <a:buChar char="•"/>
            </a:pP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Gminny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 Przeciwdziałania Przemocy w Rodzinie oraz Ochrony Ofiar Przemocy w Rodzinie w Gminie Nieporęt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na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lata 2016-2019 (uchwała Nr  XXII/21/2016 Rady Gminy Nieporęt z dnia 24 marca 2016 r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.);</a:t>
            </a:r>
          </a:p>
          <a:p>
            <a:pPr marL="685800" lvl="0" indent="-685800" algn="just">
              <a:buFont typeface="Arial" panose="020B0604020202020204" pitchFamily="34" charset="0"/>
              <a:buChar char="•"/>
            </a:pP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Strategia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Rozwiązywania Problemów Społecznych w Gminie Nieporęt na lata 2017-2025 (uchwała Nr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XXXVI/7/2017 </a:t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Rady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Gminy Nieporęt 16 lutego 2017 r.); </a:t>
            </a:r>
            <a:endParaRPr lang="pl-PL" sz="5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685800" lvl="0" indent="-685800" algn="just">
              <a:buFont typeface="Arial" panose="020B0604020202020204" pitchFamily="34" charset="0"/>
              <a:buChar char="•"/>
            </a:pP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polityki zdrowotnej w zakresie szczepień ochronnych przeciwko grypie dla osób w wieku 55 lat i powyżej, zamieszkałych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na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terenie gminy Nieporęt na lata 2017-2019 (uchwała Nr XLIV/52/2017 Rady Gminy Nieporęt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dnia 29 czerwca 2017 r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.);</a:t>
            </a:r>
          </a:p>
          <a:p>
            <a:pPr marL="685800" lvl="0" indent="-685800" algn="just">
              <a:buFont typeface="Arial" panose="020B0604020202020204" pitchFamily="34" charset="0"/>
              <a:buChar char="•"/>
            </a:pP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Gminny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 profilaktyki i rozwiązywania problemów alkoholowych oraz przeciwdziałania narkomanii na rok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2018</a:t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(uchwała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Nr XLIX/112/2017 Rady Gminy Nieporęt z dnia 30 listopada 2017 r.);</a:t>
            </a:r>
          </a:p>
          <a:p>
            <a:pPr lvl="0" algn="just"/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Sport, kultura fizyczna i rekreacja </a:t>
            </a:r>
          </a:p>
          <a:p>
            <a:pPr marL="685800" lvl="0" indent="-685800" algn="just">
              <a:buFont typeface="Arial" panose="020B0604020202020204" pitchFamily="34" charset="0"/>
              <a:buChar char="•"/>
            </a:pP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Gminny program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„Nieporęcka Karta Rodziny 3+ (uchwała Nr XLVIII/108/2013 Rady Gminy Nieporęt 12 grudnia 2013 r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.);</a:t>
            </a:r>
          </a:p>
          <a:p>
            <a:pPr marL="685800" lvl="0" indent="-685800" algn="just">
              <a:buFont typeface="Arial" panose="020B0604020202020204" pitchFamily="34" charset="0"/>
              <a:buChar char="•"/>
            </a:pP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Koncepcja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 zakresie kierunków docelowego zagospodarowania gminnego Kompleksu </a:t>
            </a:r>
            <a:r>
              <a:rPr lang="pl-PL" sz="5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Rekreacyjno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Wypoczynkowego Nieporęt – Pilawa (uchwałą Nr XXXI/83/2016 Rady Gminy Nieporęt z dnia 31 października 2016 r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.);</a:t>
            </a:r>
          </a:p>
          <a:p>
            <a:pPr lvl="0" algn="just"/>
            <a:r>
              <a:rPr lang="pl-PL" sz="5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Kultura </a:t>
            </a:r>
            <a:r>
              <a:rPr lang="pl-PL" sz="5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dziedzictwo narodowe </a:t>
            </a:r>
          </a:p>
          <a:p>
            <a:pPr marL="685800" lvl="0" indent="-685800" algn="just">
              <a:buFont typeface="Arial" panose="020B0604020202020204" pitchFamily="34" charset="0"/>
              <a:buChar char="•"/>
            </a:pP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Programy i projekty gminne: Święto Gminy Nieporęt, Święto Ziemniaka, u-Rodziny Sołtysa, rocznica Bitwy Warszawskiej 1920 r., Stulecie Odzyskania Niepodległości, Program rozwoju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czytelnictwa;</a:t>
            </a:r>
          </a:p>
          <a:p>
            <a:pPr marL="685800" lvl="0" indent="-685800" algn="just">
              <a:buFont typeface="Arial" panose="020B0604020202020204" pitchFamily="34" charset="0"/>
              <a:buChar char="•"/>
            </a:pP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Gminny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 Opieki nad Zabytkami na lata 2016-2019 Gminy Nieporęt (uchwała Nr XXXIV/111/2016  Rady Gminy Nieporęt </a:t>
            </a: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5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 </a:t>
            </a:r>
            <a:r>
              <a:rPr lang="pl-PL" sz="5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dnia 29 grudnia 2016 r.);</a:t>
            </a:r>
          </a:p>
          <a:p>
            <a:endParaRPr lang="pl-PL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474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4213" y="480848"/>
            <a:ext cx="10934973" cy="1064173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>
                <a:latin typeface="Arial" pitchFamily="34" charset="0"/>
                <a:cs typeface="Arial" pitchFamily="34" charset="0"/>
              </a:rPr>
              <a:t>WYKAZ GMINNYCH STRATEGII, PROGRAMÓW I PROJEKTÓW </a:t>
            </a:r>
            <a:br>
              <a:rPr lang="pl-PL" sz="2800" b="1" dirty="0">
                <a:latin typeface="Arial" pitchFamily="34" charset="0"/>
                <a:cs typeface="Arial" pitchFamily="34" charset="0"/>
              </a:rPr>
            </a:br>
            <a:r>
              <a:rPr lang="pl-PL" sz="2800" b="1" dirty="0">
                <a:latin typeface="Arial" pitchFamily="34" charset="0"/>
                <a:cs typeface="Arial" pitchFamily="34" charset="0"/>
              </a:rPr>
              <a:t>REALIZOWANYCH W 2018 R.</a:t>
            </a:r>
            <a:endParaRPr lang="pl-PL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84212" y="1797269"/>
            <a:ext cx="11324908" cy="4524703"/>
          </a:xfrm>
        </p:spPr>
        <p:txBody>
          <a:bodyPr>
            <a:normAutofit/>
          </a:bodyPr>
          <a:lstStyle/>
          <a:p>
            <a:pPr lvl="0" algn="just"/>
            <a:endParaRPr lang="pl-PL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Komunikacja </a:t>
            </a:r>
            <a:endParaRPr lang="pl-PL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indent="715963" algn="just">
              <a:buFont typeface="Arial" pitchFamily="34" charset="0"/>
              <a:buChar char="•"/>
            </a:pP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 „Nieporęcka Karta Komunikacyjna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” (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uchwała Nr XLVI/79/2017 Rady Gminy Nieporęt z dnia 28 września 2017 r.);</a:t>
            </a:r>
          </a:p>
          <a:p>
            <a:pPr lvl="0" algn="just"/>
            <a:r>
              <a:rPr lang="pl-PL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Infrastruktura</a:t>
            </a:r>
            <a:endParaRPr lang="pl-PL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715963" lvl="0" indent="-715963" algn="just">
              <a:buFont typeface="Arial" pitchFamily="34" charset="0"/>
              <a:buChar char="•"/>
            </a:pP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Wieloletnim programie gospodarowania mieszkaniowym zasobem Gminy Nieporęt na lata 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2016-2022 (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uchwała Nr XXV/39/2016 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Rady 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Gminy Nieporęt z dnia 24 maja 2016 r.);</a:t>
            </a:r>
          </a:p>
          <a:p>
            <a:pPr lvl="0" algn="just"/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Współpraca z organizacjami pozarządowymi </a:t>
            </a:r>
          </a:p>
          <a:p>
            <a:pPr marL="715963" lvl="0" indent="-715963" algn="just">
              <a:buFont typeface="Arial" pitchFamily="34" charset="0"/>
              <a:buChar char="•"/>
            </a:pP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Roczny program współpracy Gminy Nieporęt z organizacjami pozarządowymi oraz z podmiotami  o których mowa w art. 3 ust 3 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ustawy z dnia 24 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kwietnia 2003 r. o działalności pożytku publicznego i o wolontariacie na 2018 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rok (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uchwała Nr 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XLIX/111/2017</a:t>
            </a:r>
            <a:b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Rady Gminy Nieporęt z dnia 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30 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listopada 2017 r.); </a:t>
            </a:r>
          </a:p>
          <a:p>
            <a:pPr lvl="0" algn="just"/>
            <a:r>
              <a:rPr lang="pl-PL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Bezpieczeństwo</a:t>
            </a:r>
          </a:p>
          <a:p>
            <a:pPr marL="715963" indent="-715963">
              <a:buFont typeface="Arial" pitchFamily="34" charset="0"/>
              <a:buChar char="•"/>
            </a:pP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Akcje 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profilaktyczno-wychowawcze: ,,Jestem widoczny, jestem bezpieczny”, 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„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Razem bezpieczniej” 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,,Bezpieczna droga 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do 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szkoły” </a:t>
            </a:r>
            <a:r>
              <a:rPr lang="pl-PL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,,</a:t>
            </a:r>
            <a:r>
              <a:rPr lang="pl-PL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Nie karm SMOGU”, ,,Stop pożarom traw”, „Nie zostawiaj mnie w samochodzie”.</a:t>
            </a:r>
          </a:p>
          <a:p>
            <a:endParaRPr lang="pl-PL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088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589" y="1713221"/>
            <a:ext cx="1700931" cy="2165095"/>
          </a:xfrm>
          <a:prstGeom prst="rect">
            <a:avLst/>
          </a:prstGeom>
        </p:spPr>
      </p:pic>
      <p:sp>
        <p:nvSpPr>
          <p:cNvPr id="6" name="Tytuł 5"/>
          <p:cNvSpPr>
            <a:spLocks noGrp="1"/>
          </p:cNvSpPr>
          <p:nvPr>
            <p:ph type="title"/>
          </p:nvPr>
        </p:nvSpPr>
        <p:spPr>
          <a:xfrm>
            <a:off x="3534092" y="1996440"/>
            <a:ext cx="8856028" cy="1341119"/>
          </a:xfrm>
        </p:spPr>
        <p:txBody>
          <a:bodyPr>
            <a:noAutofit/>
          </a:bodyPr>
          <a:lstStyle/>
          <a:p>
            <a:pPr algn="ctr"/>
            <a:r>
              <a:rPr lang="pl-PL" sz="6600" b="1" dirty="0" smtClean="0">
                <a:latin typeface="Arial" pitchFamily="34" charset="0"/>
                <a:cs typeface="Arial" pitchFamily="34" charset="0"/>
              </a:rPr>
              <a:t>GMINA NIEPORĘT </a:t>
            </a:r>
            <a:endParaRPr lang="pl-PL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half" idx="2"/>
          </p:nvPr>
        </p:nvSpPr>
        <p:spPr>
          <a:xfrm>
            <a:off x="1264920" y="4721629"/>
            <a:ext cx="9951720" cy="1526771"/>
          </a:xfrm>
        </p:spPr>
        <p:txBody>
          <a:bodyPr>
            <a:noAutofit/>
          </a:bodyPr>
          <a:lstStyle/>
          <a:p>
            <a:pPr algn="ctr"/>
            <a:r>
              <a:rPr lang="pl-PL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IDEALNE MIEJSCE DLA CIEBIE, </a:t>
            </a:r>
            <a:br>
              <a:rPr lang="pl-PL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l-PL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TWOJEJ RODZINY, BIZNESU</a:t>
            </a:r>
            <a:endParaRPr lang="pl-PL" sz="3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674288"/>
      </p:ext>
    </p:extLst>
  </p:cSld>
  <p:clrMapOvr>
    <a:masterClrMapping/>
  </p:clrMapOvr>
</p:sld>
</file>

<file path=ppt/theme/theme1.xml><?xml version="1.0" encoding="utf-8"?>
<a:theme xmlns:a="http://schemas.openxmlformats.org/drawingml/2006/main" name="Wycinek">
  <a:themeElements>
    <a:clrScheme name="Wycinek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Wycinek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ycine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379</TotalTime>
  <Words>373</Words>
  <Application>Microsoft Office PowerPoint</Application>
  <PresentationFormat>Panoramiczny</PresentationFormat>
  <Paragraphs>131</Paragraphs>
  <Slides>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7" baseType="lpstr">
      <vt:lpstr>SimSun</vt:lpstr>
      <vt:lpstr>Arial</vt:lpstr>
      <vt:lpstr>Century Gothic</vt:lpstr>
      <vt:lpstr>Symbol</vt:lpstr>
      <vt:lpstr>Times New Roman</vt:lpstr>
      <vt:lpstr>Wingdings</vt:lpstr>
      <vt:lpstr>Wingdings 3</vt:lpstr>
      <vt:lpstr>Wycinek</vt:lpstr>
      <vt:lpstr>RAPORT    O STANIE GMINY NIEPORĘT  ZA  2018 ROK</vt:lpstr>
      <vt:lpstr>Prezentacja programu PowerPoint</vt:lpstr>
      <vt:lpstr>   </vt:lpstr>
      <vt:lpstr>Prezentacja programu PowerPoint</vt:lpstr>
      <vt:lpstr>  </vt:lpstr>
      <vt:lpstr>WYKAZ GMINNYCH STRATEGII, PROGRAMÓW I PROJEKTÓW  REALIZOWANYCH W 2018 R.</vt:lpstr>
      <vt:lpstr>WYKAZ GMINNYCH STRATEGII, PROGRAMÓW I PROJEKTÓW  REALIZOWANYCH W 2018 R.</vt:lpstr>
      <vt:lpstr>WYKAZ GMINNYCH STRATEGII, PROGRAMÓW I PROJEKTÓW  REALIZOWANYCH W 2018 R.</vt:lpstr>
      <vt:lpstr>GMINA NIEPORĘT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RAPORT O STANIE GMINY NIEPORĘT ZA 2018 ROK</dc:title>
  <dc:creator>Joanna Jonska</dc:creator>
  <cp:lastModifiedBy>Joanna Jonska</cp:lastModifiedBy>
  <cp:revision>55</cp:revision>
  <cp:lastPrinted>2019-06-12T13:45:23Z</cp:lastPrinted>
  <dcterms:created xsi:type="dcterms:W3CDTF">2019-06-10T07:06:23Z</dcterms:created>
  <dcterms:modified xsi:type="dcterms:W3CDTF">2019-06-13T11:19:01Z</dcterms:modified>
</cp:coreProperties>
</file>