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2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3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>
  <p:sldMasterIdLst>
    <p:sldMasterId id="2147483648" r:id="rId1"/>
  </p:sldMasterIdLst>
  <p:notesMasterIdLst>
    <p:notesMasterId r:id="rId32"/>
  </p:notesMasterIdLst>
  <p:sldIdLst>
    <p:sldId id="256" r:id="rId2"/>
    <p:sldId id="324" r:id="rId3"/>
    <p:sldId id="331" r:id="rId4"/>
    <p:sldId id="325" r:id="rId5"/>
    <p:sldId id="321" r:id="rId6"/>
    <p:sldId id="322" r:id="rId7"/>
    <p:sldId id="323" r:id="rId8"/>
    <p:sldId id="326" r:id="rId9"/>
    <p:sldId id="292" r:id="rId10"/>
    <p:sldId id="290" r:id="rId11"/>
    <p:sldId id="327" r:id="rId12"/>
    <p:sldId id="328" r:id="rId13"/>
    <p:sldId id="329" r:id="rId14"/>
    <p:sldId id="281" r:id="rId15"/>
    <p:sldId id="261" r:id="rId16"/>
    <p:sldId id="314" r:id="rId17"/>
    <p:sldId id="291" r:id="rId18"/>
    <p:sldId id="334" r:id="rId19"/>
    <p:sldId id="330" r:id="rId20"/>
    <p:sldId id="263" r:id="rId21"/>
    <p:sldId id="264" r:id="rId22"/>
    <p:sldId id="273" r:id="rId23"/>
    <p:sldId id="267" r:id="rId24"/>
    <p:sldId id="332" r:id="rId25"/>
    <p:sldId id="320" r:id="rId26"/>
    <p:sldId id="274" r:id="rId27"/>
    <p:sldId id="271" r:id="rId28"/>
    <p:sldId id="317" r:id="rId29"/>
    <p:sldId id="294" r:id="rId30"/>
    <p:sldId id="316" r:id="rId31"/>
  </p:sldIdLst>
  <p:sldSz cx="9144000" cy="6858000" type="screen4x3"/>
  <p:notesSz cx="6797675" cy="9928225"/>
  <p:defaultTextStyle>
    <a:defPPr>
      <a:defRPr lang="en-GB"/>
    </a:defPPr>
    <a:lvl1pPr algn="l" defTabSz="448945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Lucida Sans Unicode" panose="020B0602030504020204" pitchFamily="34" charset="0"/>
      </a:defRPr>
    </a:lvl1pPr>
    <a:lvl2pPr marL="742950" indent="-285750" algn="l" defTabSz="448945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Lucida Sans Unicode" panose="020B0602030504020204" pitchFamily="34" charset="0"/>
      </a:defRPr>
    </a:lvl2pPr>
    <a:lvl3pPr marL="1143000" indent="-228600" algn="l" defTabSz="448945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Lucida Sans Unicode" panose="020B0602030504020204" pitchFamily="34" charset="0"/>
      </a:defRPr>
    </a:lvl3pPr>
    <a:lvl4pPr marL="1600200" indent="-228600" algn="l" defTabSz="448945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Lucida Sans Unicode" panose="020B0602030504020204" pitchFamily="34" charset="0"/>
      </a:defRPr>
    </a:lvl4pPr>
    <a:lvl5pPr marL="2057400" indent="-228600" algn="l" defTabSz="448945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Lucida Sans Unicode" panose="020B0602030504020204" pitchFamily="34" charset="0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Lucida Sans Unicode" panose="020B0602030504020204" pitchFamily="34" charset="0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Lucida Sans Unicode" panose="020B0602030504020204" pitchFamily="34" charset="0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Lucida Sans Unicode" panose="020B0602030504020204" pitchFamily="34" charset="0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Lucida Sans Unicode" panose="020B0602030504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43">
          <p15:clr>
            <a:srgbClr val="A4A3A4"/>
          </p15:clr>
        </p15:guide>
        <p15:guide id="2" pos="292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8000"/>
    <a:srgbClr val="3366CC"/>
    <a:srgbClr val="F88A10"/>
    <a:srgbClr val="FF3399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89" autoAdjust="0"/>
    <p:restoredTop sz="98611" autoAdjust="0"/>
  </p:normalViewPr>
  <p:slideViewPr>
    <p:cSldViewPr>
      <p:cViewPr varScale="1">
        <p:scale>
          <a:sx n="110" d="100"/>
          <a:sy n="110" d="100"/>
        </p:scale>
        <p:origin x="1788" y="108"/>
      </p:cViewPr>
      <p:guideLst>
        <p:guide orient="horz" pos="2143"/>
        <p:guide pos="2924"/>
      </p:guideLst>
    </p:cSldViewPr>
  </p:slideViewPr>
  <p:outlineViewPr>
    <p:cViewPr varScale="1">
      <p:scale>
        <a:sx n="170" d="200"/>
        <a:sy n="170" d="200"/>
      </p:scale>
      <p:origin x="0" y="708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H:\wykresy_Henia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H:\wykresy_Henia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738407699037607E-2"/>
          <c:y val="1.4260230006068204E-2"/>
          <c:w val="0.97145734908136383"/>
          <c:h val="0.8171035027306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'udział w budżecie gminy'!$B$5</c:f>
              <c:strCache>
                <c:ptCount val="1"/>
                <c:pt idx="0">
                  <c:v>Gmina</c:v>
                </c:pt>
              </c:strCache>
            </c:strRef>
          </c:tx>
          <c:spPr>
            <a:solidFill>
              <a:srgbClr val="F75231"/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8.820798514391832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C90-4B49-B85A-F7F3CFD68212}"/>
                </c:ext>
              </c:extLst>
            </c:dLbl>
            <c:dLbl>
              <c:idx val="1"/>
              <c:layout>
                <c:manualLayout>
                  <c:x val="2.7777777777778308E-3"/>
                  <c:y val="8.820798514391832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C90-4B49-B85A-F7F3CFD68212}"/>
                </c:ext>
              </c:extLst>
            </c:dLbl>
            <c:dLbl>
              <c:idx val="2"/>
              <c:layout>
                <c:manualLayout>
                  <c:x val="0"/>
                  <c:y val="7.428040854224700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C90-4B49-B85A-F7F3CFD682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en-US"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'udział w budżecie gminy'!$A$6:$A$8</c:f>
              <c:strCache>
                <c:ptCount val="3"/>
                <c:pt idx="0">
                  <c:v>Wydatki ogółem</c:v>
                </c:pt>
                <c:pt idx="1">
                  <c:v>Wydatki bieżące</c:v>
                </c:pt>
                <c:pt idx="2">
                  <c:v>Wydatki majątkowe</c:v>
                </c:pt>
              </c:strCache>
            </c:strRef>
          </c:cat>
          <c:val>
            <c:numRef>
              <c:f>'udział w budżecie gminy'!$B$6:$B$8</c:f>
              <c:numCache>
                <c:formatCode>#,##0</c:formatCode>
                <c:ptCount val="3"/>
                <c:pt idx="0">
                  <c:v>100126</c:v>
                </c:pt>
                <c:pt idx="1">
                  <c:v>72630</c:v>
                </c:pt>
                <c:pt idx="2">
                  <c:v>27496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C90-4B49-B85A-F7F3CFD68212}"/>
            </c:ext>
          </c:extLst>
        </c:ser>
        <c:ser>
          <c:idx val="1"/>
          <c:order val="1"/>
          <c:tx>
            <c:strRef>
              <c:f>'udział w budżecie gminy'!$C$5</c:f>
              <c:strCache>
                <c:ptCount val="1"/>
                <c:pt idx="0">
                  <c:v>Oświata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7.428040854224700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C90-4B49-B85A-F7F3CFD68212}"/>
                </c:ext>
              </c:extLst>
            </c:dLbl>
            <c:dLbl>
              <c:idx val="1"/>
              <c:layout>
                <c:manualLayout>
                  <c:x val="2.7777777777777805E-3"/>
                  <c:y val="7.428040854224700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C90-4B49-B85A-F7F3CFD68212}"/>
                </c:ext>
              </c:extLst>
            </c:dLbl>
            <c:dLbl>
              <c:idx val="2"/>
              <c:layout>
                <c:manualLayout>
                  <c:x val="8.3333333333333419E-3"/>
                  <c:y val="3.2497678737233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C90-4B49-B85A-F7F3CFD682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en-US"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'udział w budżecie gminy'!$A$6:$A$8</c:f>
              <c:strCache>
                <c:ptCount val="3"/>
                <c:pt idx="0">
                  <c:v>Wydatki ogółem</c:v>
                </c:pt>
                <c:pt idx="1">
                  <c:v>Wydatki bieżące</c:v>
                </c:pt>
                <c:pt idx="2">
                  <c:v>Wydatki majątkowe</c:v>
                </c:pt>
              </c:strCache>
            </c:strRef>
          </c:cat>
          <c:val>
            <c:numRef>
              <c:f>'udział w budżecie gminy'!$C$6:$C$8</c:f>
              <c:numCache>
                <c:formatCode>#,##0</c:formatCode>
                <c:ptCount val="3"/>
                <c:pt idx="0">
                  <c:v>34327</c:v>
                </c:pt>
                <c:pt idx="1">
                  <c:v>29191</c:v>
                </c:pt>
                <c:pt idx="2">
                  <c:v>5136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C90-4B49-B85A-F7F3CFD6821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7907840"/>
        <c:axId val="57926016"/>
      </c:barChart>
      <c:catAx>
        <c:axId val="579078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57926016"/>
        <c:crosses val="autoZero"/>
        <c:auto val="1"/>
        <c:lblAlgn val="ctr"/>
        <c:lblOffset val="100"/>
        <c:noMultiLvlLbl val="0"/>
      </c:catAx>
      <c:valAx>
        <c:axId val="57926016"/>
        <c:scaling>
          <c:orientation val="minMax"/>
        </c:scaling>
        <c:delete val="1"/>
        <c:axPos val="l"/>
        <c:majorGridlines/>
        <c:numFmt formatCode="#,##0" sourceLinked="1"/>
        <c:majorTickMark val="out"/>
        <c:minorTickMark val="none"/>
        <c:tickLblPos val="none"/>
        <c:crossAx val="57907840"/>
        <c:crosses val="autoZero"/>
        <c:crossBetween val="between"/>
      </c:valAx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noFill/>
        </a:ln>
        <a:effectLst/>
      </c:spPr>
    </c:plotArea>
    <c:legend>
      <c:legendPos val="r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</c:legendEntry>
      <c:layout>
        <c:manualLayout>
          <c:xMode val="edge"/>
          <c:yMode val="edge"/>
          <c:x val="0.30833396064038204"/>
          <c:y val="7.1942446043165506E-2"/>
          <c:w val="0.55625113169582507"/>
          <c:h val="7.9136690647482022E-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en-US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solidFill>
      <a:srgbClr val="FFC000"/>
    </a:solidFill>
  </c:spPr>
  <c:txPr>
    <a:bodyPr/>
    <a:lstStyle/>
    <a:p>
      <a:pPr>
        <a:defRPr lang="en-US"/>
      </a:pPr>
      <a:endParaRPr lang="pl-PL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B0F0"/>
            </a:solidFill>
          </c:spPr>
          <c:invertIfNegative val="0"/>
          <c:dLbls>
            <c:dLbl>
              <c:idx val="0"/>
              <c:layout>
                <c:manualLayout>
                  <c:x val="2.5462668816040069E-17"/>
                  <c:y val="1.388888888888891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74F-4550-921B-EE87EDF04B2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en-US"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'finansowanie wyd bież 2012'!$B$69:$B$71</c:f>
              <c:strCache>
                <c:ptCount val="3"/>
                <c:pt idx="0">
                  <c:v>wynagrodzenia</c:v>
                </c:pt>
                <c:pt idx="1">
                  <c:v>wydatki statutowe</c:v>
                </c:pt>
                <c:pt idx="2">
                  <c:v>świadczenia na rzecz osób fizycznych</c:v>
                </c:pt>
              </c:strCache>
            </c:strRef>
          </c:cat>
          <c:val>
            <c:numRef>
              <c:f>'finansowanie wyd bież 2012'!$C$69:$C$71</c:f>
              <c:numCache>
                <c:formatCode>0.0%</c:formatCode>
                <c:ptCount val="3"/>
                <c:pt idx="0">
                  <c:v>0.77300000000000002</c:v>
                </c:pt>
                <c:pt idx="1">
                  <c:v>0.193</c:v>
                </c:pt>
                <c:pt idx="2">
                  <c:v>3.4000000000000002E-2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74F-4550-921B-EE87EDF04B2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6933760"/>
        <c:axId val="56945280"/>
      </c:barChart>
      <c:catAx>
        <c:axId val="569337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en-US" sz="11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56945280"/>
        <c:crosses val="autoZero"/>
        <c:auto val="1"/>
        <c:lblAlgn val="ctr"/>
        <c:lblOffset val="100"/>
        <c:noMultiLvlLbl val="0"/>
      </c:catAx>
      <c:valAx>
        <c:axId val="56945280"/>
        <c:scaling>
          <c:orientation val="minMax"/>
        </c:scaling>
        <c:delete val="0"/>
        <c:axPos val="l"/>
        <c:majorGridlines/>
        <c:numFmt formatCode="0.0%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en-US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56933760"/>
        <c:crosses val="autoZero"/>
        <c:crossBetween val="between"/>
      </c:valAx>
      <c:spPr>
        <a:noFill/>
      </c:spPr>
    </c:plotArea>
    <c:plotVisOnly val="1"/>
    <c:dispBlanksAs val="gap"/>
    <c:showDLblsOverMax val="0"/>
  </c:chart>
  <c:spPr>
    <a:gradFill flip="none" rotWithShape="1">
      <a:gsLst>
        <a:gs pos="0">
          <a:srgbClr val="FFFFFF"/>
        </a:gs>
        <a:gs pos="0">
          <a:srgbClr val="FFFFFF"/>
        </a:gs>
        <a:gs pos="0">
          <a:srgbClr val="FFFFFF"/>
        </a:gs>
        <a:gs pos="7001">
          <a:srgbClr val="E6E6E6"/>
        </a:gs>
        <a:gs pos="32001">
          <a:srgbClr val="7D8496"/>
        </a:gs>
        <a:gs pos="47000">
          <a:srgbClr val="E6E6E6"/>
        </a:gs>
        <a:gs pos="85001">
          <a:srgbClr val="7D8496"/>
        </a:gs>
        <a:gs pos="100000">
          <a:srgbClr val="E6E6E6"/>
        </a:gs>
      </a:gsLst>
      <a:lin ang="2700000" scaled="1"/>
      <a:tileRect/>
    </a:gradFill>
  </c:spPr>
  <c:txPr>
    <a:bodyPr/>
    <a:lstStyle/>
    <a:p>
      <a:pPr>
        <a:defRPr lang="en-US"/>
      </a:pPr>
      <a:endParaRPr lang="pl-PL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9B158B"/>
              </a:solidFill>
            </c:spPr>
            <c:extLst>
              <c:ext xmlns:c16="http://schemas.microsoft.com/office/drawing/2014/chart" uri="{C3380CC4-5D6E-409C-BE32-E72D297353CC}">
                <c16:uniqueId val="{00000000-8DE1-4942-A105-96A4C503B986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1-8DE1-4942-A105-96A4C503B986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2-8DE1-4942-A105-96A4C503B986}"/>
              </c:ext>
            </c:extLst>
          </c:dPt>
          <c:dLbls>
            <c:dLbl>
              <c:idx val="0"/>
              <c:layout>
                <c:manualLayout>
                  <c:x val="-0.2273259486631968"/>
                  <c:y val="-5.2098793406219923E-2"/>
                </c:manualLayout>
              </c:layout>
              <c:tx>
                <c:rich>
                  <a:bodyPr/>
                  <a:lstStyle/>
                  <a:p>
                    <a:r>
                      <a:rPr lang="pl-PL" sz="1200" b="1"/>
                      <a:t>15 785 tys.zł</a:t>
                    </a:r>
                    <a:br>
                      <a:rPr lang="pl-PL" sz="1200" b="1"/>
                    </a:br>
                    <a:r>
                      <a:rPr lang="pl-PL" sz="1200" b="1"/>
                      <a:t>54,1%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DE1-4942-A105-96A4C503B986}"/>
                </c:ext>
              </c:extLst>
            </c:dLbl>
            <c:dLbl>
              <c:idx val="1"/>
              <c:layout>
                <c:manualLayout>
                  <c:x val="0.15554352580927408"/>
                  <c:y val="5.0719962088072314E-2"/>
                </c:manualLayout>
              </c:layout>
              <c:tx>
                <c:rich>
                  <a:bodyPr/>
                  <a:lstStyle/>
                  <a:p>
                    <a:r>
                      <a:rPr lang="pl-PL" sz="1200" b="1"/>
                      <a:t>12 405 </a:t>
                    </a:r>
                    <a:r>
                      <a:rPr lang="pl-PL" sz="1200" b="1" baseline="0"/>
                      <a:t>tys.zł</a:t>
                    </a:r>
                    <a:br>
                      <a:rPr lang="pl-PL" sz="1200" b="1" baseline="0"/>
                    </a:br>
                    <a:r>
                      <a:rPr lang="pl-PL" sz="1200" b="1"/>
                      <a:t>42,5%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DE1-4942-A105-96A4C503B986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1200" b="1"/>
                      <a:t>934 tys.zł</a:t>
                    </a:r>
                    <a:br>
                      <a:rPr lang="en-US" sz="1200" b="1"/>
                    </a:br>
                    <a:r>
                      <a:rPr lang="en-US" sz="1200" b="1"/>
                      <a:t>3,2%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DE1-4942-A105-96A4C503B986}"/>
                </c:ext>
              </c:extLst>
            </c:dLbl>
            <c:dLbl>
              <c:idx val="3"/>
              <c:layout>
                <c:manualLayout>
                  <c:x val="6.1420214422349774E-2"/>
                  <c:y val="1.8633282350497555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67</a:t>
                    </a:r>
                    <a:r>
                      <a:rPr lang="en-US" baseline="0"/>
                      <a:t> tys. zł</a:t>
                    </a:r>
                  </a:p>
                  <a:p>
                    <a:r>
                      <a:rPr lang="en-US"/>
                      <a:t>0,2%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DE1-4942-A105-96A4C503B98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en-US"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bestFit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'finansowanie wydatków bieżących'!$B$19:$B$22</c:f>
              <c:strCache>
                <c:ptCount val="4"/>
                <c:pt idx="0">
                  <c:v>subwencja</c:v>
                </c:pt>
                <c:pt idx="1">
                  <c:v>środki własne</c:v>
                </c:pt>
                <c:pt idx="2">
                  <c:v>dotacje</c:v>
                </c:pt>
                <c:pt idx="3">
                  <c:v>UE</c:v>
                </c:pt>
              </c:strCache>
            </c:strRef>
          </c:cat>
          <c:val>
            <c:numRef>
              <c:f>'finansowanie wydatków bieżących'!$C$19:$C$22</c:f>
              <c:numCache>
                <c:formatCode>0.0%</c:formatCode>
                <c:ptCount val="4"/>
                <c:pt idx="0">
                  <c:v>0.54074886095029295</c:v>
                </c:pt>
                <c:pt idx="1">
                  <c:v>0.42495974786749341</c:v>
                </c:pt>
                <c:pt idx="2">
                  <c:v>3.1996163200986603E-2</c:v>
                </c:pt>
                <c:pt idx="3">
                  <c:v>2.2952279812270904E-3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DE1-4942-A105-96A4C503B986}"/>
            </c:ext>
          </c:extLst>
        </c:ser>
        <c:dLbls>
          <c:showLegendKey val="0"/>
          <c:showVal val="1"/>
          <c:showCatName val="0"/>
          <c:showSerName val="0"/>
          <c:showPercent val="1"/>
          <c:showBubbleSize val="0"/>
          <c:showLeaderLines val="1"/>
        </c:dLbls>
        <c:firstSliceAng val="15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500153105861849"/>
          <c:y val="0.63549160671462934"/>
          <c:w val="0.29166710411198599"/>
          <c:h val="0.2589928057553960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en-US" sz="12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zero"/>
    <c:showDLblsOverMax val="0"/>
  </c:chart>
  <c:spPr>
    <a:gradFill flip="none" rotWithShape="1">
      <a:gsLst>
        <a:gs pos="0">
          <a:srgbClr val="5E9EFF"/>
        </a:gs>
        <a:gs pos="39999">
          <a:srgbClr val="85C2FF"/>
        </a:gs>
        <a:gs pos="70000">
          <a:srgbClr val="C4D6EB"/>
        </a:gs>
        <a:gs pos="100000">
          <a:srgbClr val="FFEBFA"/>
        </a:gs>
      </a:gsLst>
      <a:lin ang="2700000" scaled="0"/>
      <a:tileRect/>
    </a:gradFill>
  </c:spPr>
  <c:txPr>
    <a:bodyPr/>
    <a:lstStyle/>
    <a:p>
      <a:pPr>
        <a:defRPr lang="en-US"/>
      </a:pPr>
      <a:endParaRPr lang="pl-PL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1"/>
          <p:cNvSpPr>
            <a:spLocks noChangeArrowheads="1"/>
          </p:cNvSpPr>
          <p:nvPr/>
        </p:nvSpPr>
        <p:spPr bwMode="auto">
          <a:xfrm>
            <a:off x="0" y="0"/>
            <a:ext cx="6797675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2051" name="AutoShape 2"/>
          <p:cNvSpPr>
            <a:spLocks noChangeArrowheads="1"/>
          </p:cNvSpPr>
          <p:nvPr/>
        </p:nvSpPr>
        <p:spPr bwMode="auto">
          <a:xfrm>
            <a:off x="0" y="0"/>
            <a:ext cx="6797675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2052" name="AutoShape 3"/>
          <p:cNvSpPr>
            <a:spLocks noChangeArrowheads="1"/>
          </p:cNvSpPr>
          <p:nvPr/>
        </p:nvSpPr>
        <p:spPr bwMode="auto">
          <a:xfrm>
            <a:off x="0" y="0"/>
            <a:ext cx="6797675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2053" name="AutoShape 4"/>
          <p:cNvSpPr>
            <a:spLocks noChangeArrowheads="1"/>
          </p:cNvSpPr>
          <p:nvPr/>
        </p:nvSpPr>
        <p:spPr bwMode="auto">
          <a:xfrm>
            <a:off x="0" y="0"/>
            <a:ext cx="6797675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2054" name="AutoShape 5"/>
          <p:cNvSpPr>
            <a:spLocks noChangeArrowheads="1"/>
          </p:cNvSpPr>
          <p:nvPr/>
        </p:nvSpPr>
        <p:spPr bwMode="auto">
          <a:xfrm>
            <a:off x="0" y="0"/>
            <a:ext cx="6797675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2055" name="AutoShape 6"/>
          <p:cNvSpPr>
            <a:spLocks noChangeArrowheads="1"/>
          </p:cNvSpPr>
          <p:nvPr/>
        </p:nvSpPr>
        <p:spPr bwMode="auto">
          <a:xfrm>
            <a:off x="0" y="0"/>
            <a:ext cx="6797675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2056" name="AutoShape 7"/>
          <p:cNvSpPr>
            <a:spLocks noChangeArrowheads="1"/>
          </p:cNvSpPr>
          <p:nvPr/>
        </p:nvSpPr>
        <p:spPr bwMode="auto">
          <a:xfrm>
            <a:off x="0" y="0"/>
            <a:ext cx="6797675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2057" name="AutoShape 8"/>
          <p:cNvSpPr>
            <a:spLocks noChangeArrowheads="1"/>
          </p:cNvSpPr>
          <p:nvPr/>
        </p:nvSpPr>
        <p:spPr bwMode="auto">
          <a:xfrm>
            <a:off x="0" y="0"/>
            <a:ext cx="6797675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2058" name="AutoShape 9"/>
          <p:cNvSpPr>
            <a:spLocks noChangeArrowheads="1"/>
          </p:cNvSpPr>
          <p:nvPr/>
        </p:nvSpPr>
        <p:spPr bwMode="auto">
          <a:xfrm>
            <a:off x="0" y="0"/>
            <a:ext cx="6797675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2059" name="AutoShape 10"/>
          <p:cNvSpPr>
            <a:spLocks noChangeArrowheads="1"/>
          </p:cNvSpPr>
          <p:nvPr/>
        </p:nvSpPr>
        <p:spPr bwMode="auto">
          <a:xfrm>
            <a:off x="0" y="0"/>
            <a:ext cx="6797675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2060" name="AutoShape 11"/>
          <p:cNvSpPr>
            <a:spLocks noChangeArrowheads="1"/>
          </p:cNvSpPr>
          <p:nvPr/>
        </p:nvSpPr>
        <p:spPr bwMode="auto">
          <a:xfrm>
            <a:off x="0" y="0"/>
            <a:ext cx="6797675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2061" name="AutoShape 12"/>
          <p:cNvSpPr>
            <a:spLocks noChangeArrowheads="1"/>
          </p:cNvSpPr>
          <p:nvPr/>
        </p:nvSpPr>
        <p:spPr bwMode="auto">
          <a:xfrm>
            <a:off x="0" y="0"/>
            <a:ext cx="6797675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2062" name="AutoShape 13"/>
          <p:cNvSpPr>
            <a:spLocks noChangeArrowheads="1"/>
          </p:cNvSpPr>
          <p:nvPr/>
        </p:nvSpPr>
        <p:spPr bwMode="auto">
          <a:xfrm>
            <a:off x="0" y="0"/>
            <a:ext cx="6797675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2063" name="AutoShape 14"/>
          <p:cNvSpPr>
            <a:spLocks noChangeArrowheads="1"/>
          </p:cNvSpPr>
          <p:nvPr/>
        </p:nvSpPr>
        <p:spPr bwMode="auto">
          <a:xfrm>
            <a:off x="0" y="0"/>
            <a:ext cx="6797675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2064" name="AutoShape 15"/>
          <p:cNvSpPr>
            <a:spLocks noChangeArrowheads="1"/>
          </p:cNvSpPr>
          <p:nvPr/>
        </p:nvSpPr>
        <p:spPr bwMode="auto">
          <a:xfrm>
            <a:off x="0" y="0"/>
            <a:ext cx="6797675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2065" name="AutoShape 16"/>
          <p:cNvSpPr>
            <a:spLocks noChangeArrowheads="1"/>
          </p:cNvSpPr>
          <p:nvPr/>
        </p:nvSpPr>
        <p:spPr bwMode="auto">
          <a:xfrm>
            <a:off x="0" y="0"/>
            <a:ext cx="6797675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2066" name="Text Box 17"/>
          <p:cNvSpPr txBox="1">
            <a:spLocks noChangeArrowheads="1"/>
          </p:cNvSpPr>
          <p:nvPr/>
        </p:nvSpPr>
        <p:spPr bwMode="auto">
          <a:xfrm>
            <a:off x="0" y="1"/>
            <a:ext cx="2928777" cy="500543"/>
          </a:xfrm>
          <a:prstGeom prst="rect">
            <a:avLst/>
          </a:prstGeom>
          <a:noFill/>
          <a:ln>
            <a:noFill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2067" name="Text Box 18"/>
          <p:cNvSpPr txBox="1">
            <a:spLocks noChangeArrowheads="1"/>
          </p:cNvSpPr>
          <p:nvPr/>
        </p:nvSpPr>
        <p:spPr bwMode="auto">
          <a:xfrm>
            <a:off x="3852718" y="1"/>
            <a:ext cx="2927158" cy="500543"/>
          </a:xfrm>
          <a:prstGeom prst="rect">
            <a:avLst/>
          </a:prstGeom>
          <a:noFill/>
          <a:ln>
            <a:noFill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2068" name="Rectangle 19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920750" y="744538"/>
            <a:ext cx="4929188" cy="3697287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</p:sp>
      <p:sp>
        <p:nvSpPr>
          <p:cNvPr id="2069" name="Rectangle 20"/>
          <p:cNvSpPr>
            <a:spLocks noGrp="1" noChangeArrowheads="1"/>
          </p:cNvSpPr>
          <p:nvPr>
            <p:ph type="body" idx="9"/>
          </p:nvPr>
        </p:nvSpPr>
        <p:spPr bwMode="auto">
          <a:xfrm>
            <a:off x="906141" y="4716225"/>
            <a:ext cx="4959504" cy="4441324"/>
          </a:xfrm>
          <a:prstGeom prst="rect">
            <a:avLst/>
          </a:prstGeom>
          <a:noFill/>
          <a:ln>
            <a:noFill/>
          </a:ln>
        </p:spPr>
        <p:txBody>
          <a:bodyPr vert="horz" wrap="square" lIns="90747" tIns="47188" rIns="90747" bIns="47188" numCol="1" anchor="t" anchorCtr="0" compatLnSpc="1"/>
          <a:lstStyle/>
          <a:p>
            <a:pPr lvl="0"/>
            <a:endParaRPr lang="pl-PL" altLang="pl-PL"/>
          </a:p>
        </p:txBody>
      </p:sp>
      <p:sp>
        <p:nvSpPr>
          <p:cNvPr id="2070" name="Text Box 21"/>
          <p:cNvSpPr txBox="1">
            <a:spLocks noChangeArrowheads="1"/>
          </p:cNvSpPr>
          <p:nvPr/>
        </p:nvSpPr>
        <p:spPr bwMode="auto">
          <a:xfrm>
            <a:off x="0" y="9411793"/>
            <a:ext cx="2928777" cy="498954"/>
          </a:xfrm>
          <a:prstGeom prst="rect">
            <a:avLst/>
          </a:prstGeom>
          <a:noFill/>
          <a:ln>
            <a:noFill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3" name="Rectangle 22"/>
          <p:cNvSpPr>
            <a:spLocks noGrp="1" noChangeArrowheads="1"/>
          </p:cNvSpPr>
          <p:nvPr>
            <p:ph type="sldNum"/>
          </p:nvPr>
        </p:nvSpPr>
        <p:spPr bwMode="auto">
          <a:xfrm>
            <a:off x="3852717" y="9432449"/>
            <a:ext cx="2919068" cy="470351"/>
          </a:xfrm>
          <a:prstGeom prst="rect">
            <a:avLst/>
          </a:prstGeom>
          <a:noFill/>
          <a:ln w="9525">
            <a:noFill/>
            <a:round/>
          </a:ln>
          <a:effectLst/>
        </p:spPr>
        <p:txBody>
          <a:bodyPr vert="horz" wrap="square" lIns="90747" tIns="47188" rIns="90747" bIns="47188" numCol="1" anchor="b" anchorCtr="0" compatLnSpc="1"/>
          <a:lstStyle>
            <a:lvl1pPr algn="r">
              <a:buFont typeface="Times New Roman" panose="02020603050405020304" pitchFamily="18" charset="0"/>
              <a:buChar char="•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fld id="{12874616-B047-4600-9564-EFB5EAAF7F47}" type="slidenum">
              <a:rPr lang="en-GB" altLang="pl-PL"/>
              <a:pPr/>
              <a:t>‹#›</a:t>
            </a:fld>
            <a:endParaRPr lang="en-GB" alt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8945" rtl="0" eaLnBrk="0" fontAlgn="base" hangingPunct="0">
      <a:spcBef>
        <a:spcPct val="30000"/>
      </a:spcBef>
      <a:spcAft>
        <a:spcPct val="0"/>
      </a:spcAft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8945" rtl="0" eaLnBrk="0" fontAlgn="base" hangingPunct="0">
      <a:spcBef>
        <a:spcPct val="30000"/>
      </a:spcBef>
      <a:spcAft>
        <a:spcPct val="0"/>
      </a:spcAft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8945" rtl="0" eaLnBrk="0" fontAlgn="base" hangingPunct="0">
      <a:spcBef>
        <a:spcPct val="30000"/>
      </a:spcBef>
      <a:spcAft>
        <a:spcPct val="0"/>
      </a:spcAft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8945" rtl="0" eaLnBrk="0" fontAlgn="base" hangingPunct="0">
      <a:spcBef>
        <a:spcPct val="30000"/>
      </a:spcBef>
      <a:spcAft>
        <a:spcPct val="0"/>
      </a:spcAft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8945" rtl="0" eaLnBrk="0" fontAlgn="base" hangingPunct="0">
      <a:spcBef>
        <a:spcPct val="30000"/>
      </a:spcBef>
      <a:spcAft>
        <a:spcPct val="0"/>
      </a:spcAft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SzPct val="100000"/>
            </a:pPr>
            <a:fld id="{1D59C803-C313-40BB-8371-8C5E420B5943}" type="slidenum">
              <a:rPr lang="en-GB" altLang="pl-PL"/>
              <a:pPr>
                <a:buSzPct val="100000"/>
              </a:pPr>
              <a:t>1</a:t>
            </a:fld>
            <a:endParaRPr lang="en-GB" altLang="pl-PL"/>
          </a:p>
        </p:txBody>
      </p:sp>
      <p:sp>
        <p:nvSpPr>
          <p:cNvPr id="4099" name="Text Box 1"/>
          <p:cNvSpPr txBox="1">
            <a:spLocks noChangeArrowheads="1"/>
          </p:cNvSpPr>
          <p:nvPr/>
        </p:nvSpPr>
        <p:spPr bwMode="auto">
          <a:xfrm>
            <a:off x="3852718" y="9432450"/>
            <a:ext cx="2922304" cy="4735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CE396A60-7BD1-446E-BF1A-D5E341C6AF91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1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4100" name="Text Box 2"/>
          <p:cNvSpPr txBox="1">
            <a:spLocks noChangeArrowheads="1"/>
          </p:cNvSpPr>
          <p:nvPr/>
        </p:nvSpPr>
        <p:spPr bwMode="auto">
          <a:xfrm>
            <a:off x="3852717" y="9432450"/>
            <a:ext cx="2925540" cy="4767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6F13B10B-3C72-4DD1-AC20-3E902EF84B64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1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4101" name="Text Box 3"/>
          <p:cNvSpPr txBox="1">
            <a:spLocks noChangeArrowheads="1"/>
          </p:cNvSpPr>
          <p:nvPr/>
        </p:nvSpPr>
        <p:spPr bwMode="auto">
          <a:xfrm>
            <a:off x="3852718" y="9432449"/>
            <a:ext cx="2927158" cy="478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844621CE-645D-4B98-A830-502C1B610A53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1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4102" name="Text Box 4"/>
          <p:cNvSpPr txBox="1">
            <a:spLocks noChangeArrowheads="1"/>
          </p:cNvSpPr>
          <p:nvPr/>
        </p:nvSpPr>
        <p:spPr bwMode="auto">
          <a:xfrm>
            <a:off x="1132676" y="745253"/>
            <a:ext cx="4532323" cy="372308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4103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906141" y="4716225"/>
            <a:ext cx="4961121" cy="4544610"/>
          </a:xfrm>
        </p:spPr>
        <p:txBody>
          <a:bodyPr wrap="none" anchor="ctr"/>
          <a:lstStyle/>
          <a:p>
            <a:endParaRPr lang="pl-PL" altLang="pl-P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SzPct val="100000"/>
            </a:pPr>
            <a:fld id="{73D89437-4135-4BD2-A046-287B098FAFEA}" type="slidenum">
              <a:rPr lang="en-GB" altLang="pl-PL"/>
              <a:pPr>
                <a:buSzPct val="100000"/>
              </a:pPr>
              <a:t>12</a:t>
            </a:fld>
            <a:endParaRPr lang="en-GB" altLang="pl-PL"/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3852718" y="9432450"/>
            <a:ext cx="2922304" cy="4735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FD2BE76E-0EFB-478A-AA70-B8FD5BB212FA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12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14340" name="Text Box 2"/>
          <p:cNvSpPr txBox="1">
            <a:spLocks noChangeArrowheads="1"/>
          </p:cNvSpPr>
          <p:nvPr/>
        </p:nvSpPr>
        <p:spPr bwMode="auto">
          <a:xfrm>
            <a:off x="3852717" y="9432450"/>
            <a:ext cx="2925540" cy="4767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47B6CD01-8412-424E-9342-FEEF64676763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12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14341" name="Text Box 3"/>
          <p:cNvSpPr txBox="1">
            <a:spLocks noChangeArrowheads="1"/>
          </p:cNvSpPr>
          <p:nvPr/>
        </p:nvSpPr>
        <p:spPr bwMode="auto">
          <a:xfrm>
            <a:off x="3852718" y="9432449"/>
            <a:ext cx="2927158" cy="478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12ACE65B-8A55-4A0F-9FDA-384358CD0B5C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12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14342" name="Text Box 4"/>
          <p:cNvSpPr txBox="1">
            <a:spLocks noChangeArrowheads="1"/>
          </p:cNvSpPr>
          <p:nvPr/>
        </p:nvSpPr>
        <p:spPr bwMode="auto">
          <a:xfrm>
            <a:off x="1132676" y="745253"/>
            <a:ext cx="4532323" cy="372308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14343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906141" y="4716225"/>
            <a:ext cx="4961121" cy="4544610"/>
          </a:xfrm>
        </p:spPr>
        <p:txBody>
          <a:bodyPr wrap="none" anchor="ctr"/>
          <a:lstStyle/>
          <a:p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50561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SzPct val="100000"/>
            </a:pPr>
            <a:fld id="{61E7461D-A968-4ECC-8E46-5CB576DFE729}" type="slidenum">
              <a:rPr lang="en-GB" altLang="pl-PL"/>
              <a:pPr>
                <a:buSzPct val="100000"/>
              </a:pPr>
              <a:t>13</a:t>
            </a:fld>
            <a:endParaRPr lang="en-GB" altLang="pl-PL"/>
          </a:p>
        </p:txBody>
      </p:sp>
      <p:sp>
        <p:nvSpPr>
          <p:cNvPr id="16387" name="Text Box 1"/>
          <p:cNvSpPr txBox="1">
            <a:spLocks noChangeArrowheads="1"/>
          </p:cNvSpPr>
          <p:nvPr/>
        </p:nvSpPr>
        <p:spPr bwMode="auto">
          <a:xfrm>
            <a:off x="3852718" y="9432450"/>
            <a:ext cx="2922304" cy="4735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43E621BC-F828-4A3F-BAE5-5BAD8DB9A8DB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13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16388" name="Text Box 2"/>
          <p:cNvSpPr txBox="1">
            <a:spLocks noChangeArrowheads="1"/>
          </p:cNvSpPr>
          <p:nvPr/>
        </p:nvSpPr>
        <p:spPr bwMode="auto">
          <a:xfrm>
            <a:off x="3852717" y="9432450"/>
            <a:ext cx="2925540" cy="4767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9B18A22C-1E26-409F-8C50-F0A0A795E7A4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13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16389" name="Text Box 3"/>
          <p:cNvSpPr txBox="1">
            <a:spLocks noChangeArrowheads="1"/>
          </p:cNvSpPr>
          <p:nvPr/>
        </p:nvSpPr>
        <p:spPr bwMode="auto">
          <a:xfrm>
            <a:off x="3852718" y="9432449"/>
            <a:ext cx="2927158" cy="478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CA35DFDE-A912-433D-9E78-BBE57522B32A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13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16390" name="Text Box 4"/>
          <p:cNvSpPr txBox="1">
            <a:spLocks noChangeArrowheads="1"/>
          </p:cNvSpPr>
          <p:nvPr/>
        </p:nvSpPr>
        <p:spPr bwMode="auto">
          <a:xfrm>
            <a:off x="1132676" y="745253"/>
            <a:ext cx="4532323" cy="372308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16391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906141" y="4716225"/>
            <a:ext cx="4961121" cy="4544610"/>
          </a:xfrm>
        </p:spPr>
        <p:txBody>
          <a:bodyPr wrap="none" anchor="ctr"/>
          <a:lstStyle/>
          <a:p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713891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SzPct val="100000"/>
            </a:pPr>
            <a:fld id="{8EBC853D-0969-4C5B-8584-680FE645B8CE}" type="slidenum">
              <a:rPr lang="en-GB" altLang="pl-PL"/>
              <a:pPr>
                <a:buSzPct val="100000"/>
              </a:pPr>
              <a:t>14</a:t>
            </a:fld>
            <a:endParaRPr lang="en-GB" altLang="pl-PL"/>
          </a:p>
        </p:txBody>
      </p:sp>
      <p:sp>
        <p:nvSpPr>
          <p:cNvPr id="18435" name="Text Box 1"/>
          <p:cNvSpPr txBox="1">
            <a:spLocks noChangeArrowheads="1"/>
          </p:cNvSpPr>
          <p:nvPr/>
        </p:nvSpPr>
        <p:spPr bwMode="auto">
          <a:xfrm>
            <a:off x="3852718" y="9432450"/>
            <a:ext cx="2922304" cy="4735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AB352CC6-A04A-4426-A4BB-3AD7D1402497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14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18436" name="Text Box 2"/>
          <p:cNvSpPr txBox="1">
            <a:spLocks noChangeArrowheads="1"/>
          </p:cNvSpPr>
          <p:nvPr/>
        </p:nvSpPr>
        <p:spPr bwMode="auto">
          <a:xfrm>
            <a:off x="3852717" y="9432450"/>
            <a:ext cx="2925540" cy="4767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3420E445-477F-4DDD-86A4-3A7E6B3551B1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14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18437" name="Text Box 3"/>
          <p:cNvSpPr txBox="1">
            <a:spLocks noChangeArrowheads="1"/>
          </p:cNvSpPr>
          <p:nvPr/>
        </p:nvSpPr>
        <p:spPr bwMode="auto">
          <a:xfrm>
            <a:off x="3852718" y="9432449"/>
            <a:ext cx="2927158" cy="478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95040C8B-EB79-4771-B8E3-B63F0F45C008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14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18438" name="Text Box 4"/>
          <p:cNvSpPr txBox="1">
            <a:spLocks noChangeArrowheads="1"/>
          </p:cNvSpPr>
          <p:nvPr/>
        </p:nvSpPr>
        <p:spPr bwMode="auto">
          <a:xfrm>
            <a:off x="1132676" y="745253"/>
            <a:ext cx="4532323" cy="372308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18439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906141" y="4716225"/>
            <a:ext cx="4961121" cy="4544610"/>
          </a:xfrm>
        </p:spPr>
        <p:txBody>
          <a:bodyPr wrap="none" anchor="ctr"/>
          <a:lstStyle/>
          <a:p>
            <a:pPr algn="ctr"/>
            <a:endParaRPr lang="pl-PL" altLang="pl-PL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SzPct val="100000"/>
            </a:pPr>
            <a:fld id="{C130F0C1-C277-4B47-BB4A-98988AADF5F7}" type="slidenum">
              <a:rPr lang="en-GB" altLang="pl-PL"/>
              <a:pPr>
                <a:buSzPct val="100000"/>
              </a:pPr>
              <a:t>15</a:t>
            </a:fld>
            <a:endParaRPr lang="en-GB" altLang="pl-PL"/>
          </a:p>
        </p:txBody>
      </p:sp>
      <p:sp>
        <p:nvSpPr>
          <p:cNvPr id="20483" name="Text Box 1"/>
          <p:cNvSpPr txBox="1">
            <a:spLocks noChangeArrowheads="1"/>
          </p:cNvSpPr>
          <p:nvPr/>
        </p:nvSpPr>
        <p:spPr bwMode="auto">
          <a:xfrm>
            <a:off x="3852718" y="9432450"/>
            <a:ext cx="2922304" cy="4735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43B8EAF7-2512-45EB-98AE-728BC22F3E4F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15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20484" name="Text Box 2"/>
          <p:cNvSpPr txBox="1">
            <a:spLocks noChangeArrowheads="1"/>
          </p:cNvSpPr>
          <p:nvPr/>
        </p:nvSpPr>
        <p:spPr bwMode="auto">
          <a:xfrm>
            <a:off x="3852717" y="9432450"/>
            <a:ext cx="2925540" cy="4767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47ADF594-A7CF-4BE9-B086-8CD623F66B9F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15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20485" name="Text Box 3"/>
          <p:cNvSpPr txBox="1">
            <a:spLocks noChangeArrowheads="1"/>
          </p:cNvSpPr>
          <p:nvPr/>
        </p:nvSpPr>
        <p:spPr bwMode="auto">
          <a:xfrm>
            <a:off x="3852718" y="9432449"/>
            <a:ext cx="2927158" cy="478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9E6D7E0F-B64D-46B4-92F1-3CF76F02766A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15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20486" name="Text Box 4"/>
          <p:cNvSpPr txBox="1">
            <a:spLocks noChangeArrowheads="1"/>
          </p:cNvSpPr>
          <p:nvPr/>
        </p:nvSpPr>
        <p:spPr bwMode="auto">
          <a:xfrm>
            <a:off x="1132676" y="745253"/>
            <a:ext cx="4532323" cy="372308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20487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906141" y="4716225"/>
            <a:ext cx="4961121" cy="4544610"/>
          </a:xfrm>
        </p:spPr>
        <p:txBody>
          <a:bodyPr wrap="none" anchor="ctr"/>
          <a:lstStyle/>
          <a:p>
            <a:endParaRPr lang="pl-PL" altLang="pl-PL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5A4B0C3-4813-4BC1-B91F-93487CCE92BA}" type="slidenum">
              <a:rPr lang="en-GB" altLang="pl-PL"/>
              <a:pPr/>
              <a:t>16</a:t>
            </a:fld>
            <a:endParaRPr lang="en-GB" altLang="pl-PL"/>
          </a:p>
        </p:txBody>
      </p:sp>
      <p:sp>
        <p:nvSpPr>
          <p:cNvPr id="22531" name="Text Box 1"/>
          <p:cNvSpPr txBox="1">
            <a:spLocks noChangeArrowheads="1"/>
          </p:cNvSpPr>
          <p:nvPr/>
        </p:nvSpPr>
        <p:spPr bwMode="auto">
          <a:xfrm>
            <a:off x="3852718" y="9432450"/>
            <a:ext cx="2922304" cy="4735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E75BAA22-BC48-4DE1-A785-4C5B641F6701}" type="slidenum">
              <a:rPr lang="en-GB" altLang="pl-PL" sz="1200">
                <a:solidFill>
                  <a:srgbClr val="000000"/>
                </a:solidFill>
              </a:rPr>
              <a:pPr algn="r"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16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22532" name="Text Box 2"/>
          <p:cNvSpPr txBox="1">
            <a:spLocks noChangeArrowheads="1"/>
          </p:cNvSpPr>
          <p:nvPr/>
        </p:nvSpPr>
        <p:spPr bwMode="auto">
          <a:xfrm>
            <a:off x="3852717" y="9432450"/>
            <a:ext cx="2925540" cy="4767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CC4E80BB-C4CE-4A76-963F-C2662BA9F914}" type="slidenum">
              <a:rPr lang="en-GB" altLang="pl-PL" sz="1200">
                <a:solidFill>
                  <a:srgbClr val="000000"/>
                </a:solidFill>
              </a:rPr>
              <a:pPr algn="r"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16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22533" name="Text Box 3"/>
          <p:cNvSpPr txBox="1">
            <a:spLocks noChangeArrowheads="1"/>
          </p:cNvSpPr>
          <p:nvPr/>
        </p:nvSpPr>
        <p:spPr bwMode="auto">
          <a:xfrm>
            <a:off x="3852718" y="9432449"/>
            <a:ext cx="2927158" cy="478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F3288B69-52E3-4D5D-B997-FD8A686D9B31}" type="slidenum">
              <a:rPr lang="en-GB" altLang="pl-PL" sz="1200">
                <a:solidFill>
                  <a:srgbClr val="000000"/>
                </a:solidFill>
              </a:rPr>
              <a:pPr algn="r"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16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22534" name="Text Box 4"/>
          <p:cNvSpPr txBox="1">
            <a:spLocks noChangeArrowheads="1"/>
          </p:cNvSpPr>
          <p:nvPr/>
        </p:nvSpPr>
        <p:spPr bwMode="auto">
          <a:xfrm>
            <a:off x="1132676" y="745253"/>
            <a:ext cx="4532323" cy="372308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</a:pPr>
            <a:endParaRPr lang="pl-PL" altLang="pl-PL"/>
          </a:p>
        </p:txBody>
      </p:sp>
      <p:sp>
        <p:nvSpPr>
          <p:cNvPr id="22535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906141" y="4716225"/>
            <a:ext cx="4961121" cy="4544610"/>
          </a:xfrm>
        </p:spPr>
        <p:txBody>
          <a:bodyPr wrap="none" anchor="ctr"/>
          <a:lstStyle/>
          <a:p>
            <a:endParaRPr lang="pl-PL" altLang="pl-PL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SzPct val="100000"/>
            </a:pPr>
            <a:fld id="{609C244B-9BDE-4608-9CEB-44271FE35AA6}" type="slidenum">
              <a:rPr lang="en-GB" altLang="pl-PL"/>
              <a:pPr>
                <a:buSzPct val="100000"/>
              </a:pPr>
              <a:t>17</a:t>
            </a:fld>
            <a:endParaRPr lang="en-GB" altLang="pl-PL"/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3852718" y="9432450"/>
            <a:ext cx="2922304" cy="4735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CDDD8B2A-409D-4932-84AE-ACD8802830A8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17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24580" name="Text Box 2"/>
          <p:cNvSpPr txBox="1">
            <a:spLocks noChangeArrowheads="1"/>
          </p:cNvSpPr>
          <p:nvPr/>
        </p:nvSpPr>
        <p:spPr bwMode="auto">
          <a:xfrm>
            <a:off x="3852717" y="9432450"/>
            <a:ext cx="2925540" cy="4767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F8397337-2E64-4EDA-BC70-B08676E10799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17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24581" name="Text Box 3"/>
          <p:cNvSpPr txBox="1">
            <a:spLocks noChangeArrowheads="1"/>
          </p:cNvSpPr>
          <p:nvPr/>
        </p:nvSpPr>
        <p:spPr bwMode="auto">
          <a:xfrm>
            <a:off x="3852718" y="9432449"/>
            <a:ext cx="2927158" cy="478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DEBD3C5A-D0C2-4EC8-8DFE-83F1D5C25BBE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17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24582" name="Text Box 4"/>
          <p:cNvSpPr txBox="1">
            <a:spLocks noChangeArrowheads="1"/>
          </p:cNvSpPr>
          <p:nvPr/>
        </p:nvSpPr>
        <p:spPr bwMode="auto">
          <a:xfrm>
            <a:off x="1132676" y="745253"/>
            <a:ext cx="4532323" cy="372308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24583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906141" y="4716225"/>
            <a:ext cx="4961121" cy="4544610"/>
          </a:xfrm>
        </p:spPr>
        <p:txBody>
          <a:bodyPr wrap="none" anchor="ctr"/>
          <a:lstStyle/>
          <a:p>
            <a:endParaRPr lang="pl-PL" altLang="pl-PL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SzPct val="100000"/>
            </a:pPr>
            <a:fld id="{742A0FF7-560E-459E-8A20-1E1D099184E9}" type="slidenum">
              <a:rPr lang="en-GB" altLang="pl-PL"/>
              <a:pPr>
                <a:buSzPct val="100000"/>
              </a:pPr>
              <a:t>18</a:t>
            </a:fld>
            <a:endParaRPr lang="en-GB" altLang="pl-PL"/>
          </a:p>
        </p:txBody>
      </p:sp>
      <p:sp>
        <p:nvSpPr>
          <p:cNvPr id="28675" name="Text Box 1"/>
          <p:cNvSpPr txBox="1">
            <a:spLocks noChangeArrowheads="1"/>
          </p:cNvSpPr>
          <p:nvPr/>
        </p:nvSpPr>
        <p:spPr bwMode="auto">
          <a:xfrm>
            <a:off x="3852718" y="9432450"/>
            <a:ext cx="2922304" cy="4735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03EB26FA-2B08-4327-8306-ADDEE64B5EBF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18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28676" name="Text Box 2"/>
          <p:cNvSpPr txBox="1">
            <a:spLocks noChangeArrowheads="1"/>
          </p:cNvSpPr>
          <p:nvPr/>
        </p:nvSpPr>
        <p:spPr bwMode="auto">
          <a:xfrm>
            <a:off x="3852717" y="9432450"/>
            <a:ext cx="2925540" cy="4767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F04676AA-6BA8-4B54-A643-28A22395CE94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18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28677" name="Text Box 3"/>
          <p:cNvSpPr txBox="1">
            <a:spLocks noChangeArrowheads="1"/>
          </p:cNvSpPr>
          <p:nvPr/>
        </p:nvSpPr>
        <p:spPr bwMode="auto">
          <a:xfrm>
            <a:off x="3852718" y="9432449"/>
            <a:ext cx="2927158" cy="478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81BD1763-F26B-4385-AE7E-3A12AEA3E699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18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28678" name="Text Box 4"/>
          <p:cNvSpPr txBox="1">
            <a:spLocks noChangeArrowheads="1"/>
          </p:cNvSpPr>
          <p:nvPr/>
        </p:nvSpPr>
        <p:spPr bwMode="auto">
          <a:xfrm>
            <a:off x="1132676" y="745254"/>
            <a:ext cx="4517759" cy="370878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28679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906141" y="4716225"/>
            <a:ext cx="4961121" cy="4544610"/>
          </a:xfrm>
        </p:spPr>
        <p:txBody>
          <a:bodyPr wrap="none" anchor="ctr"/>
          <a:lstStyle/>
          <a:p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7395725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SzPct val="100000"/>
            </a:pPr>
            <a:fld id="{81EE14A1-144E-4D4D-82B9-C45BDDD2026D}" type="slidenum">
              <a:rPr lang="en-GB" altLang="pl-PL"/>
              <a:pPr>
                <a:buSzPct val="100000"/>
              </a:pPr>
              <a:t>19</a:t>
            </a:fld>
            <a:endParaRPr lang="en-GB" altLang="pl-PL"/>
          </a:p>
        </p:txBody>
      </p:sp>
      <p:sp>
        <p:nvSpPr>
          <p:cNvPr id="11267" name="Text Box 1"/>
          <p:cNvSpPr txBox="1">
            <a:spLocks noChangeArrowheads="1"/>
          </p:cNvSpPr>
          <p:nvPr/>
        </p:nvSpPr>
        <p:spPr bwMode="auto">
          <a:xfrm>
            <a:off x="3852718" y="9432450"/>
            <a:ext cx="2922304" cy="4735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8EBA761C-C143-4D39-A6F1-D96639C1432C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19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11268" name="Text Box 2"/>
          <p:cNvSpPr txBox="1">
            <a:spLocks noChangeArrowheads="1"/>
          </p:cNvSpPr>
          <p:nvPr/>
        </p:nvSpPr>
        <p:spPr bwMode="auto">
          <a:xfrm>
            <a:off x="3852717" y="9432450"/>
            <a:ext cx="2925540" cy="4767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66FE3CD1-107D-4ECC-A768-CAC136F21533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19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11269" name="Text Box 3"/>
          <p:cNvSpPr txBox="1">
            <a:spLocks noChangeArrowheads="1"/>
          </p:cNvSpPr>
          <p:nvPr/>
        </p:nvSpPr>
        <p:spPr bwMode="auto">
          <a:xfrm>
            <a:off x="3852718" y="9432449"/>
            <a:ext cx="2927158" cy="478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A190E747-403E-4BF6-9ABE-B2FFC2D53683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19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11270" name="Text Box 4"/>
          <p:cNvSpPr txBox="1">
            <a:spLocks noChangeArrowheads="1"/>
          </p:cNvSpPr>
          <p:nvPr/>
        </p:nvSpPr>
        <p:spPr bwMode="auto">
          <a:xfrm>
            <a:off x="1132676" y="745253"/>
            <a:ext cx="4532323" cy="372308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11271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906141" y="4716225"/>
            <a:ext cx="4961121" cy="4544610"/>
          </a:xfrm>
        </p:spPr>
        <p:txBody>
          <a:bodyPr wrap="none" anchor="ctr"/>
          <a:lstStyle/>
          <a:p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6368748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SzPct val="100000"/>
            </a:pPr>
            <a:fld id="{54ADFA25-5D46-47A2-B9D7-0E8073CC2C1C}" type="slidenum">
              <a:rPr lang="en-GB" altLang="pl-PL"/>
              <a:pPr>
                <a:buSzPct val="100000"/>
              </a:pPr>
              <a:t>20</a:t>
            </a:fld>
            <a:endParaRPr lang="en-GB" altLang="pl-PL"/>
          </a:p>
        </p:txBody>
      </p:sp>
      <p:sp>
        <p:nvSpPr>
          <p:cNvPr id="30723" name="Text Box 1"/>
          <p:cNvSpPr txBox="1">
            <a:spLocks noChangeArrowheads="1"/>
          </p:cNvSpPr>
          <p:nvPr/>
        </p:nvSpPr>
        <p:spPr bwMode="auto">
          <a:xfrm>
            <a:off x="3852718" y="9432450"/>
            <a:ext cx="2922304" cy="4735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451ABE37-702D-45C3-B245-BB9088E5AAA4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20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0724" name="Text Box 2"/>
          <p:cNvSpPr txBox="1">
            <a:spLocks noChangeArrowheads="1"/>
          </p:cNvSpPr>
          <p:nvPr/>
        </p:nvSpPr>
        <p:spPr bwMode="auto">
          <a:xfrm>
            <a:off x="3852717" y="9432450"/>
            <a:ext cx="2925540" cy="4767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22A12DE1-E7FF-4304-812F-E523536F3211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20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0725" name="Text Box 3"/>
          <p:cNvSpPr txBox="1">
            <a:spLocks noChangeArrowheads="1"/>
          </p:cNvSpPr>
          <p:nvPr/>
        </p:nvSpPr>
        <p:spPr bwMode="auto">
          <a:xfrm>
            <a:off x="3852718" y="9432449"/>
            <a:ext cx="2927158" cy="478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7036A52B-0FC0-4F7F-B688-6556956317EB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20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0726" name="Text Box 4"/>
          <p:cNvSpPr txBox="1">
            <a:spLocks noChangeArrowheads="1"/>
          </p:cNvSpPr>
          <p:nvPr/>
        </p:nvSpPr>
        <p:spPr bwMode="auto">
          <a:xfrm>
            <a:off x="1132676" y="745253"/>
            <a:ext cx="4532323" cy="372308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30727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906141" y="4716225"/>
            <a:ext cx="4961121" cy="4544610"/>
          </a:xfrm>
        </p:spPr>
        <p:txBody>
          <a:bodyPr wrap="none" anchor="ctr"/>
          <a:lstStyle/>
          <a:p>
            <a:endParaRPr lang="pl-PL" altLang="pl-PL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SzPct val="100000"/>
            </a:pPr>
            <a:fld id="{31F8221B-707C-43BA-9E83-45410AD5CEEF}" type="slidenum">
              <a:rPr lang="en-GB" altLang="pl-PL"/>
              <a:pPr>
                <a:buSzPct val="100000"/>
              </a:pPr>
              <a:t>21</a:t>
            </a:fld>
            <a:endParaRPr lang="en-GB" altLang="pl-PL"/>
          </a:p>
        </p:txBody>
      </p:sp>
      <p:sp>
        <p:nvSpPr>
          <p:cNvPr id="32771" name="Text Box 1"/>
          <p:cNvSpPr txBox="1">
            <a:spLocks noChangeArrowheads="1"/>
          </p:cNvSpPr>
          <p:nvPr/>
        </p:nvSpPr>
        <p:spPr bwMode="auto">
          <a:xfrm>
            <a:off x="3852718" y="9432450"/>
            <a:ext cx="2922304" cy="4735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D455B82E-9CD9-4154-B867-9DEF91FFFE05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21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2772" name="Text Box 2"/>
          <p:cNvSpPr txBox="1">
            <a:spLocks noChangeArrowheads="1"/>
          </p:cNvSpPr>
          <p:nvPr/>
        </p:nvSpPr>
        <p:spPr bwMode="auto">
          <a:xfrm>
            <a:off x="3852717" y="9432450"/>
            <a:ext cx="2925540" cy="4767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CA3A1B84-F8E4-4B43-9671-FED734822CF4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21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2773" name="Text Box 3"/>
          <p:cNvSpPr txBox="1">
            <a:spLocks noChangeArrowheads="1"/>
          </p:cNvSpPr>
          <p:nvPr/>
        </p:nvSpPr>
        <p:spPr bwMode="auto">
          <a:xfrm>
            <a:off x="3852718" y="9432449"/>
            <a:ext cx="2927158" cy="478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0DE4F908-A76F-42F7-BB26-431CC8717300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21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2774" name="Text Box 4"/>
          <p:cNvSpPr txBox="1">
            <a:spLocks noChangeArrowheads="1"/>
          </p:cNvSpPr>
          <p:nvPr/>
        </p:nvSpPr>
        <p:spPr bwMode="auto">
          <a:xfrm>
            <a:off x="1132676" y="745253"/>
            <a:ext cx="4532323" cy="372308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32775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906141" y="4716225"/>
            <a:ext cx="4961121" cy="4544610"/>
          </a:xfrm>
        </p:spPr>
        <p:txBody>
          <a:bodyPr wrap="none" anchor="ctr"/>
          <a:lstStyle/>
          <a:p>
            <a:endParaRPr lang="pl-PL" alt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SzPct val="100000"/>
            </a:pPr>
            <a:fld id="{1C0D9892-693D-4EBC-BF1F-ECB61BD4494E}" type="slidenum">
              <a:rPr lang="en-GB" altLang="pl-PL"/>
              <a:pPr>
                <a:buSzPct val="100000"/>
              </a:pPr>
              <a:t>2</a:t>
            </a:fld>
            <a:endParaRPr lang="en-GB" altLang="pl-PL"/>
          </a:p>
        </p:txBody>
      </p:sp>
      <p:sp>
        <p:nvSpPr>
          <p:cNvPr id="6147" name="Text Box 1"/>
          <p:cNvSpPr txBox="1">
            <a:spLocks noChangeArrowheads="1"/>
          </p:cNvSpPr>
          <p:nvPr/>
        </p:nvSpPr>
        <p:spPr bwMode="auto">
          <a:xfrm>
            <a:off x="3852718" y="9432450"/>
            <a:ext cx="2922304" cy="4735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A10366EF-40DD-474D-96BB-5AE4367BDBB9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6148" name="Text Box 2"/>
          <p:cNvSpPr txBox="1">
            <a:spLocks noChangeArrowheads="1"/>
          </p:cNvSpPr>
          <p:nvPr/>
        </p:nvSpPr>
        <p:spPr bwMode="auto">
          <a:xfrm>
            <a:off x="3852717" y="9432450"/>
            <a:ext cx="2925540" cy="4767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E2B62DD2-E02F-4DD2-B3F1-DC76B79F2912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6149" name="Text Box 3"/>
          <p:cNvSpPr txBox="1">
            <a:spLocks noChangeArrowheads="1"/>
          </p:cNvSpPr>
          <p:nvPr/>
        </p:nvSpPr>
        <p:spPr bwMode="auto">
          <a:xfrm>
            <a:off x="3852718" y="9432449"/>
            <a:ext cx="2927158" cy="478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53928F60-B7EB-4F2F-A08A-B86D158D1D0F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6150" name="Text Box 4"/>
          <p:cNvSpPr txBox="1">
            <a:spLocks noChangeArrowheads="1"/>
          </p:cNvSpPr>
          <p:nvPr/>
        </p:nvSpPr>
        <p:spPr bwMode="auto">
          <a:xfrm>
            <a:off x="1132676" y="745253"/>
            <a:ext cx="4532323" cy="372308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6151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906141" y="4716225"/>
            <a:ext cx="4961121" cy="4544610"/>
          </a:xfrm>
        </p:spPr>
        <p:txBody>
          <a:bodyPr wrap="none" anchor="ctr"/>
          <a:lstStyle/>
          <a:p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0750727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SzPct val="100000"/>
            </a:pPr>
            <a:fld id="{762246A2-2913-48C7-8FE0-B651C746E8C6}" type="slidenum">
              <a:rPr lang="en-GB" altLang="pl-PL"/>
              <a:pPr>
                <a:buSzPct val="100000"/>
              </a:pPr>
              <a:t>22</a:t>
            </a:fld>
            <a:endParaRPr lang="en-GB" altLang="pl-PL"/>
          </a:p>
        </p:txBody>
      </p:sp>
      <p:sp>
        <p:nvSpPr>
          <p:cNvPr id="34819" name="Text Box 1"/>
          <p:cNvSpPr txBox="1">
            <a:spLocks noChangeArrowheads="1"/>
          </p:cNvSpPr>
          <p:nvPr/>
        </p:nvSpPr>
        <p:spPr bwMode="auto">
          <a:xfrm>
            <a:off x="3852718" y="9432450"/>
            <a:ext cx="2922304" cy="4735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3607A9D2-709B-424D-831B-A732C8C2230D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22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4820" name="Text Box 2"/>
          <p:cNvSpPr txBox="1">
            <a:spLocks noChangeArrowheads="1"/>
          </p:cNvSpPr>
          <p:nvPr/>
        </p:nvSpPr>
        <p:spPr bwMode="auto">
          <a:xfrm>
            <a:off x="3852717" y="9432450"/>
            <a:ext cx="2925540" cy="4767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EA4D8F84-D45C-4B88-AD9D-5DBB6929198C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22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4821" name="Text Box 3"/>
          <p:cNvSpPr txBox="1">
            <a:spLocks noChangeArrowheads="1"/>
          </p:cNvSpPr>
          <p:nvPr/>
        </p:nvSpPr>
        <p:spPr bwMode="auto">
          <a:xfrm>
            <a:off x="3852718" y="9432449"/>
            <a:ext cx="2927158" cy="478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38EA0558-11A7-4473-96AD-7D00E33FEA96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22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4822" name="Text Box 4"/>
          <p:cNvSpPr txBox="1">
            <a:spLocks noChangeArrowheads="1"/>
          </p:cNvSpPr>
          <p:nvPr/>
        </p:nvSpPr>
        <p:spPr bwMode="auto">
          <a:xfrm>
            <a:off x="1132676" y="745253"/>
            <a:ext cx="4532323" cy="372308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34823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906141" y="4716225"/>
            <a:ext cx="4961121" cy="4544610"/>
          </a:xfrm>
        </p:spPr>
        <p:txBody>
          <a:bodyPr wrap="none" anchor="ctr"/>
          <a:lstStyle/>
          <a:p>
            <a:endParaRPr lang="pl-PL" altLang="pl-PL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SzPct val="100000"/>
            </a:pPr>
            <a:fld id="{AE03DDD2-7394-4BF0-B1BE-B2E7EAEEB931}" type="slidenum">
              <a:rPr lang="en-GB" altLang="pl-PL"/>
              <a:pPr>
                <a:buSzPct val="100000"/>
              </a:pPr>
              <a:t>23</a:t>
            </a:fld>
            <a:endParaRPr lang="en-GB" altLang="pl-PL"/>
          </a:p>
        </p:txBody>
      </p:sp>
      <p:sp>
        <p:nvSpPr>
          <p:cNvPr id="38915" name="Text Box 1"/>
          <p:cNvSpPr txBox="1">
            <a:spLocks noChangeArrowheads="1"/>
          </p:cNvSpPr>
          <p:nvPr/>
        </p:nvSpPr>
        <p:spPr bwMode="auto">
          <a:xfrm>
            <a:off x="3852718" y="9432450"/>
            <a:ext cx="2922304" cy="4735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440349DE-2AC9-4BB1-B344-4D7F3C71449B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23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8916" name="Text Box 2"/>
          <p:cNvSpPr txBox="1">
            <a:spLocks noChangeArrowheads="1"/>
          </p:cNvSpPr>
          <p:nvPr/>
        </p:nvSpPr>
        <p:spPr bwMode="auto">
          <a:xfrm>
            <a:off x="3852717" y="9432450"/>
            <a:ext cx="2925540" cy="4767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63058592-A8C5-453B-A1EF-C3E3F2B2E6A0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23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8917" name="Text Box 3"/>
          <p:cNvSpPr txBox="1">
            <a:spLocks noChangeArrowheads="1"/>
          </p:cNvSpPr>
          <p:nvPr/>
        </p:nvSpPr>
        <p:spPr bwMode="auto">
          <a:xfrm>
            <a:off x="3852718" y="9432449"/>
            <a:ext cx="2927158" cy="478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8B3C3A06-0E5F-47AE-9F5F-FAFB4A6E1D44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23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8918" name="Text Box 4"/>
          <p:cNvSpPr txBox="1">
            <a:spLocks noChangeArrowheads="1"/>
          </p:cNvSpPr>
          <p:nvPr/>
        </p:nvSpPr>
        <p:spPr bwMode="auto">
          <a:xfrm>
            <a:off x="1132676" y="745254"/>
            <a:ext cx="4517759" cy="370878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38919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906141" y="4716225"/>
            <a:ext cx="4961121" cy="4544610"/>
          </a:xfrm>
        </p:spPr>
        <p:txBody>
          <a:bodyPr wrap="none" anchor="ctr"/>
          <a:lstStyle/>
          <a:p>
            <a:endParaRPr lang="pl-PL" altLang="pl-PL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SzPct val="100000"/>
            </a:pPr>
            <a:fld id="{AE03DDD2-7394-4BF0-B1BE-B2E7EAEEB931}" type="slidenum">
              <a:rPr lang="en-GB" altLang="pl-PL"/>
              <a:pPr>
                <a:buSzPct val="100000"/>
              </a:pPr>
              <a:t>24</a:t>
            </a:fld>
            <a:endParaRPr lang="en-GB" altLang="pl-PL"/>
          </a:p>
        </p:txBody>
      </p:sp>
      <p:sp>
        <p:nvSpPr>
          <p:cNvPr id="38915" name="Text Box 1"/>
          <p:cNvSpPr txBox="1">
            <a:spLocks noChangeArrowheads="1"/>
          </p:cNvSpPr>
          <p:nvPr/>
        </p:nvSpPr>
        <p:spPr bwMode="auto">
          <a:xfrm>
            <a:off x="3852718" y="9432450"/>
            <a:ext cx="2922304" cy="4735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440349DE-2AC9-4BB1-B344-4D7F3C71449B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24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8916" name="Text Box 2"/>
          <p:cNvSpPr txBox="1">
            <a:spLocks noChangeArrowheads="1"/>
          </p:cNvSpPr>
          <p:nvPr/>
        </p:nvSpPr>
        <p:spPr bwMode="auto">
          <a:xfrm>
            <a:off x="3852717" y="9432450"/>
            <a:ext cx="2925540" cy="4767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63058592-A8C5-453B-A1EF-C3E3F2B2E6A0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24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8917" name="Text Box 3"/>
          <p:cNvSpPr txBox="1">
            <a:spLocks noChangeArrowheads="1"/>
          </p:cNvSpPr>
          <p:nvPr/>
        </p:nvSpPr>
        <p:spPr bwMode="auto">
          <a:xfrm>
            <a:off x="3852718" y="9432449"/>
            <a:ext cx="2927158" cy="478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8B3C3A06-0E5F-47AE-9F5F-FAFB4A6E1D44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24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8918" name="Text Box 4"/>
          <p:cNvSpPr txBox="1">
            <a:spLocks noChangeArrowheads="1"/>
          </p:cNvSpPr>
          <p:nvPr/>
        </p:nvSpPr>
        <p:spPr bwMode="auto">
          <a:xfrm>
            <a:off x="1132676" y="745254"/>
            <a:ext cx="4517759" cy="370878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38919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906141" y="4716225"/>
            <a:ext cx="4961121" cy="4544610"/>
          </a:xfrm>
        </p:spPr>
        <p:txBody>
          <a:bodyPr wrap="none" anchor="ctr"/>
          <a:lstStyle/>
          <a:p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7336729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SzPct val="100000"/>
            </a:pPr>
            <a:fld id="{057696B9-6427-4E3F-95B6-16A06CD9A4B7}" type="slidenum">
              <a:rPr lang="en-GB" altLang="pl-PL"/>
              <a:pPr>
                <a:buSzPct val="100000"/>
              </a:pPr>
              <a:t>25</a:t>
            </a:fld>
            <a:endParaRPr lang="en-GB" altLang="pl-PL"/>
          </a:p>
        </p:txBody>
      </p:sp>
      <p:sp>
        <p:nvSpPr>
          <p:cNvPr id="40963" name="Text Box 1"/>
          <p:cNvSpPr txBox="1">
            <a:spLocks noChangeArrowheads="1"/>
          </p:cNvSpPr>
          <p:nvPr/>
        </p:nvSpPr>
        <p:spPr bwMode="auto">
          <a:xfrm>
            <a:off x="3852718" y="9432450"/>
            <a:ext cx="2922304" cy="4735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F95883F8-6B83-4AD4-B016-317307E95860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25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40964" name="Text Box 2"/>
          <p:cNvSpPr txBox="1">
            <a:spLocks noChangeArrowheads="1"/>
          </p:cNvSpPr>
          <p:nvPr/>
        </p:nvSpPr>
        <p:spPr bwMode="auto">
          <a:xfrm>
            <a:off x="3852717" y="9432450"/>
            <a:ext cx="2925540" cy="4767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82BC26C3-85B3-4298-B4C7-8125128249C6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25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40965" name="Text Box 3"/>
          <p:cNvSpPr txBox="1">
            <a:spLocks noChangeArrowheads="1"/>
          </p:cNvSpPr>
          <p:nvPr/>
        </p:nvSpPr>
        <p:spPr bwMode="auto">
          <a:xfrm>
            <a:off x="3852718" y="9432449"/>
            <a:ext cx="2927158" cy="478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70003788-F3BE-4A97-8E5B-EC00A50BFE62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25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40966" name="Text Box 4"/>
          <p:cNvSpPr txBox="1">
            <a:spLocks noChangeArrowheads="1"/>
          </p:cNvSpPr>
          <p:nvPr/>
        </p:nvSpPr>
        <p:spPr bwMode="auto">
          <a:xfrm>
            <a:off x="1132676" y="745254"/>
            <a:ext cx="4517759" cy="370878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40967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906141" y="4716225"/>
            <a:ext cx="4961121" cy="4544610"/>
          </a:xfrm>
        </p:spPr>
        <p:txBody>
          <a:bodyPr wrap="none" anchor="ctr"/>
          <a:lstStyle/>
          <a:p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8613594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SzPct val="100000"/>
            </a:pPr>
            <a:fld id="{AB44CFFA-EC44-454B-8DD9-E1A02561C360}" type="slidenum">
              <a:rPr lang="en-GB" altLang="pl-PL"/>
              <a:pPr>
                <a:buSzPct val="100000"/>
              </a:pPr>
              <a:t>26</a:t>
            </a:fld>
            <a:endParaRPr lang="en-GB" altLang="pl-PL"/>
          </a:p>
        </p:txBody>
      </p:sp>
      <p:sp>
        <p:nvSpPr>
          <p:cNvPr id="43011" name="Text Box 1"/>
          <p:cNvSpPr txBox="1">
            <a:spLocks noChangeArrowheads="1"/>
          </p:cNvSpPr>
          <p:nvPr/>
        </p:nvSpPr>
        <p:spPr bwMode="auto">
          <a:xfrm>
            <a:off x="3852718" y="9432450"/>
            <a:ext cx="2922304" cy="4735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593F84E3-2A6C-4234-8FDB-91E902AB6EC9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26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43012" name="Text Box 2"/>
          <p:cNvSpPr txBox="1">
            <a:spLocks noChangeArrowheads="1"/>
          </p:cNvSpPr>
          <p:nvPr/>
        </p:nvSpPr>
        <p:spPr bwMode="auto">
          <a:xfrm>
            <a:off x="3852717" y="9432450"/>
            <a:ext cx="2925540" cy="4767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102401CC-032C-4036-9818-D3D48F8E6EDF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26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43013" name="Text Box 3"/>
          <p:cNvSpPr txBox="1">
            <a:spLocks noChangeArrowheads="1"/>
          </p:cNvSpPr>
          <p:nvPr/>
        </p:nvSpPr>
        <p:spPr bwMode="auto">
          <a:xfrm>
            <a:off x="3852718" y="9432449"/>
            <a:ext cx="2927158" cy="478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AA44A1EB-03DC-455F-990B-9436CDACF8F6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26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43014" name="Text Box 4"/>
          <p:cNvSpPr txBox="1">
            <a:spLocks noChangeArrowheads="1"/>
          </p:cNvSpPr>
          <p:nvPr/>
        </p:nvSpPr>
        <p:spPr bwMode="auto">
          <a:xfrm>
            <a:off x="1132676" y="745254"/>
            <a:ext cx="4517759" cy="370878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43015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906141" y="4716225"/>
            <a:ext cx="4961121" cy="4544610"/>
          </a:xfrm>
        </p:spPr>
        <p:txBody>
          <a:bodyPr wrap="none" anchor="ctr"/>
          <a:lstStyle/>
          <a:p>
            <a:endParaRPr lang="pl-PL" altLang="pl-PL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SzPct val="100000"/>
            </a:pPr>
            <a:fld id="{623F21AA-324D-4EAB-A727-89D90EAA17B3}" type="slidenum">
              <a:rPr lang="en-GB" altLang="pl-PL"/>
              <a:pPr>
                <a:buSzPct val="100000"/>
              </a:pPr>
              <a:t>27</a:t>
            </a:fld>
            <a:endParaRPr lang="en-GB" altLang="pl-PL"/>
          </a:p>
        </p:txBody>
      </p:sp>
      <p:sp>
        <p:nvSpPr>
          <p:cNvPr id="51203" name="Text Box 1"/>
          <p:cNvSpPr txBox="1">
            <a:spLocks noChangeArrowheads="1"/>
          </p:cNvSpPr>
          <p:nvPr/>
        </p:nvSpPr>
        <p:spPr bwMode="auto">
          <a:xfrm>
            <a:off x="3852718" y="9432450"/>
            <a:ext cx="2922304" cy="4735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4267DB33-0C8C-499C-8EF0-DA80AC8936A9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27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51204" name="Text Box 2"/>
          <p:cNvSpPr txBox="1">
            <a:spLocks noChangeArrowheads="1"/>
          </p:cNvSpPr>
          <p:nvPr/>
        </p:nvSpPr>
        <p:spPr bwMode="auto">
          <a:xfrm>
            <a:off x="3852717" y="9432450"/>
            <a:ext cx="2925540" cy="4767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FA649BE4-30A3-4818-B3A7-F310550C8922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27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51205" name="Text Box 3"/>
          <p:cNvSpPr txBox="1">
            <a:spLocks noChangeArrowheads="1"/>
          </p:cNvSpPr>
          <p:nvPr/>
        </p:nvSpPr>
        <p:spPr bwMode="auto">
          <a:xfrm>
            <a:off x="3852718" y="9432449"/>
            <a:ext cx="2927158" cy="478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7B7D149F-0BE1-41E7-B3D5-28DC2A5F4644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27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51206" name="Text Box 4"/>
          <p:cNvSpPr txBox="1">
            <a:spLocks noChangeArrowheads="1"/>
          </p:cNvSpPr>
          <p:nvPr/>
        </p:nvSpPr>
        <p:spPr bwMode="auto">
          <a:xfrm>
            <a:off x="1132676" y="745253"/>
            <a:ext cx="4532323" cy="372308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51207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906141" y="4716225"/>
            <a:ext cx="4961121" cy="4544610"/>
          </a:xfrm>
        </p:spPr>
        <p:txBody>
          <a:bodyPr wrap="none" anchor="ctr"/>
          <a:lstStyle/>
          <a:p>
            <a:endParaRPr lang="pl-PL" altLang="pl-PL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SzPct val="100000"/>
            </a:pPr>
            <a:fld id="{61E7461D-A968-4ECC-8E46-5CB576DFE729}" type="slidenum">
              <a:rPr lang="en-GB" altLang="pl-PL"/>
              <a:pPr>
                <a:buSzPct val="100000"/>
              </a:pPr>
              <a:t>28</a:t>
            </a:fld>
            <a:endParaRPr lang="en-GB" altLang="pl-PL"/>
          </a:p>
        </p:txBody>
      </p:sp>
      <p:sp>
        <p:nvSpPr>
          <p:cNvPr id="16387" name="Text Box 1"/>
          <p:cNvSpPr txBox="1">
            <a:spLocks noChangeArrowheads="1"/>
          </p:cNvSpPr>
          <p:nvPr/>
        </p:nvSpPr>
        <p:spPr bwMode="auto">
          <a:xfrm>
            <a:off x="3852718" y="9432450"/>
            <a:ext cx="2922304" cy="4735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43E621BC-F828-4A3F-BAE5-5BAD8DB9A8DB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28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16388" name="Text Box 2"/>
          <p:cNvSpPr txBox="1">
            <a:spLocks noChangeArrowheads="1"/>
          </p:cNvSpPr>
          <p:nvPr/>
        </p:nvSpPr>
        <p:spPr bwMode="auto">
          <a:xfrm>
            <a:off x="3852717" y="9432450"/>
            <a:ext cx="2925540" cy="4767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9B18A22C-1E26-409F-8C50-F0A0A795E7A4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28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16389" name="Text Box 3"/>
          <p:cNvSpPr txBox="1">
            <a:spLocks noChangeArrowheads="1"/>
          </p:cNvSpPr>
          <p:nvPr/>
        </p:nvSpPr>
        <p:spPr bwMode="auto">
          <a:xfrm>
            <a:off x="3852718" y="9432449"/>
            <a:ext cx="2927158" cy="478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CA35DFDE-A912-433D-9E78-BBE57522B32A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28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16390" name="Text Box 4"/>
          <p:cNvSpPr txBox="1">
            <a:spLocks noChangeArrowheads="1"/>
          </p:cNvSpPr>
          <p:nvPr/>
        </p:nvSpPr>
        <p:spPr bwMode="auto">
          <a:xfrm>
            <a:off x="1132676" y="745253"/>
            <a:ext cx="4532323" cy="372308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16391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906141" y="4716225"/>
            <a:ext cx="4961121" cy="4544610"/>
          </a:xfrm>
        </p:spPr>
        <p:txBody>
          <a:bodyPr wrap="none" anchor="ctr"/>
          <a:lstStyle/>
          <a:p>
            <a:endParaRPr lang="pl-PL" altLang="pl-PL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SzPct val="100000"/>
            </a:pPr>
            <a:fld id="{742A0FF7-560E-459E-8A20-1E1D099184E9}" type="slidenum">
              <a:rPr lang="en-GB" altLang="pl-PL"/>
              <a:pPr>
                <a:buSzPct val="100000"/>
              </a:pPr>
              <a:t>29</a:t>
            </a:fld>
            <a:endParaRPr lang="en-GB" altLang="pl-PL"/>
          </a:p>
        </p:txBody>
      </p:sp>
      <p:sp>
        <p:nvSpPr>
          <p:cNvPr id="28675" name="Text Box 1"/>
          <p:cNvSpPr txBox="1">
            <a:spLocks noChangeArrowheads="1"/>
          </p:cNvSpPr>
          <p:nvPr/>
        </p:nvSpPr>
        <p:spPr bwMode="auto">
          <a:xfrm>
            <a:off x="3852718" y="9432450"/>
            <a:ext cx="2922304" cy="4735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03EB26FA-2B08-4327-8306-ADDEE64B5EBF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29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28676" name="Text Box 2"/>
          <p:cNvSpPr txBox="1">
            <a:spLocks noChangeArrowheads="1"/>
          </p:cNvSpPr>
          <p:nvPr/>
        </p:nvSpPr>
        <p:spPr bwMode="auto">
          <a:xfrm>
            <a:off x="3852717" y="9432450"/>
            <a:ext cx="2925540" cy="4767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F04676AA-6BA8-4B54-A643-28A22395CE94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29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28677" name="Text Box 3"/>
          <p:cNvSpPr txBox="1">
            <a:spLocks noChangeArrowheads="1"/>
          </p:cNvSpPr>
          <p:nvPr/>
        </p:nvSpPr>
        <p:spPr bwMode="auto">
          <a:xfrm>
            <a:off x="3852718" y="9432449"/>
            <a:ext cx="2927158" cy="478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81BD1763-F26B-4385-AE7E-3A12AEA3E699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29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28678" name="Text Box 4"/>
          <p:cNvSpPr txBox="1">
            <a:spLocks noChangeArrowheads="1"/>
          </p:cNvSpPr>
          <p:nvPr/>
        </p:nvSpPr>
        <p:spPr bwMode="auto">
          <a:xfrm>
            <a:off x="1132676" y="745254"/>
            <a:ext cx="4517759" cy="370878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28679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906141" y="4716225"/>
            <a:ext cx="4961121" cy="4544610"/>
          </a:xfrm>
        </p:spPr>
        <p:txBody>
          <a:bodyPr wrap="none" anchor="ctr"/>
          <a:lstStyle/>
          <a:p>
            <a:endParaRPr lang="pl-PL" altLang="pl-PL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SzPct val="100000"/>
            </a:pPr>
            <a:fld id="{623F21AA-324D-4EAB-A727-89D90EAA17B3}" type="slidenum">
              <a:rPr lang="en-GB" altLang="pl-PL"/>
              <a:pPr>
                <a:buSzPct val="100000"/>
              </a:pPr>
              <a:t>30</a:t>
            </a:fld>
            <a:endParaRPr lang="en-GB" altLang="pl-PL"/>
          </a:p>
        </p:txBody>
      </p:sp>
      <p:sp>
        <p:nvSpPr>
          <p:cNvPr id="51203" name="Text Box 1"/>
          <p:cNvSpPr txBox="1">
            <a:spLocks noChangeArrowheads="1"/>
          </p:cNvSpPr>
          <p:nvPr/>
        </p:nvSpPr>
        <p:spPr bwMode="auto">
          <a:xfrm>
            <a:off x="3852718" y="9432450"/>
            <a:ext cx="2922304" cy="4735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4267DB33-0C8C-499C-8EF0-DA80AC8936A9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30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51204" name="Text Box 2"/>
          <p:cNvSpPr txBox="1">
            <a:spLocks noChangeArrowheads="1"/>
          </p:cNvSpPr>
          <p:nvPr/>
        </p:nvSpPr>
        <p:spPr bwMode="auto">
          <a:xfrm>
            <a:off x="3852717" y="9432450"/>
            <a:ext cx="2925540" cy="4767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FA649BE4-30A3-4818-B3A7-F310550C8922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30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51205" name="Text Box 3"/>
          <p:cNvSpPr txBox="1">
            <a:spLocks noChangeArrowheads="1"/>
          </p:cNvSpPr>
          <p:nvPr/>
        </p:nvSpPr>
        <p:spPr bwMode="auto">
          <a:xfrm>
            <a:off x="3852718" y="9432449"/>
            <a:ext cx="2927158" cy="478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7B7D149F-0BE1-41E7-B3D5-28DC2A5F4644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30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51206" name="Text Box 4"/>
          <p:cNvSpPr txBox="1">
            <a:spLocks noChangeArrowheads="1"/>
          </p:cNvSpPr>
          <p:nvPr/>
        </p:nvSpPr>
        <p:spPr bwMode="auto">
          <a:xfrm>
            <a:off x="1132676" y="745253"/>
            <a:ext cx="4532323" cy="372308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51207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906141" y="4716225"/>
            <a:ext cx="4961121" cy="4544610"/>
          </a:xfrm>
        </p:spPr>
        <p:txBody>
          <a:bodyPr wrap="none" anchor="ctr"/>
          <a:lstStyle/>
          <a:p>
            <a:endParaRPr lang="pl-PL" altLang="pl-P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SzPct val="100000"/>
            </a:pPr>
            <a:fld id="{54ADFA25-5D46-47A2-B9D7-0E8073CC2C1C}" type="slidenum">
              <a:rPr lang="en-GB" altLang="pl-PL"/>
              <a:pPr>
                <a:buSzPct val="100000"/>
              </a:pPr>
              <a:t>3</a:t>
            </a:fld>
            <a:endParaRPr lang="en-GB" altLang="pl-PL"/>
          </a:p>
        </p:txBody>
      </p:sp>
      <p:sp>
        <p:nvSpPr>
          <p:cNvPr id="30723" name="Text Box 1"/>
          <p:cNvSpPr txBox="1">
            <a:spLocks noChangeArrowheads="1"/>
          </p:cNvSpPr>
          <p:nvPr/>
        </p:nvSpPr>
        <p:spPr bwMode="auto">
          <a:xfrm>
            <a:off x="3852718" y="9432450"/>
            <a:ext cx="2922304" cy="4735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451ABE37-702D-45C3-B245-BB9088E5AAA4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3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0724" name="Text Box 2"/>
          <p:cNvSpPr txBox="1">
            <a:spLocks noChangeArrowheads="1"/>
          </p:cNvSpPr>
          <p:nvPr/>
        </p:nvSpPr>
        <p:spPr bwMode="auto">
          <a:xfrm>
            <a:off x="3852717" y="9432450"/>
            <a:ext cx="2925540" cy="4767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22A12DE1-E7FF-4304-812F-E523536F3211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3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0725" name="Text Box 3"/>
          <p:cNvSpPr txBox="1">
            <a:spLocks noChangeArrowheads="1"/>
          </p:cNvSpPr>
          <p:nvPr/>
        </p:nvSpPr>
        <p:spPr bwMode="auto">
          <a:xfrm>
            <a:off x="3852718" y="9432449"/>
            <a:ext cx="2927158" cy="478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7036A52B-0FC0-4F7F-B688-6556956317EB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3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0726" name="Text Box 4"/>
          <p:cNvSpPr txBox="1">
            <a:spLocks noChangeArrowheads="1"/>
          </p:cNvSpPr>
          <p:nvPr/>
        </p:nvSpPr>
        <p:spPr bwMode="auto">
          <a:xfrm>
            <a:off x="1132676" y="745253"/>
            <a:ext cx="4532323" cy="372308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30727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906141" y="4716225"/>
            <a:ext cx="4961121" cy="4544610"/>
          </a:xfrm>
        </p:spPr>
        <p:txBody>
          <a:bodyPr wrap="none" anchor="ctr"/>
          <a:lstStyle/>
          <a:p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40621003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SzPct val="100000"/>
            </a:pPr>
            <a:fld id="{54ADFA25-5D46-47A2-B9D7-0E8073CC2C1C}" type="slidenum">
              <a:rPr lang="en-GB" altLang="pl-PL"/>
              <a:pPr>
                <a:buSzPct val="100000"/>
              </a:pPr>
              <a:t>4</a:t>
            </a:fld>
            <a:endParaRPr lang="en-GB" altLang="pl-PL"/>
          </a:p>
        </p:txBody>
      </p:sp>
      <p:sp>
        <p:nvSpPr>
          <p:cNvPr id="30723" name="Text Box 1"/>
          <p:cNvSpPr txBox="1">
            <a:spLocks noChangeArrowheads="1"/>
          </p:cNvSpPr>
          <p:nvPr/>
        </p:nvSpPr>
        <p:spPr bwMode="auto">
          <a:xfrm>
            <a:off x="3852718" y="9432450"/>
            <a:ext cx="2922304" cy="4735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451ABE37-702D-45C3-B245-BB9088E5AAA4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4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0724" name="Text Box 2"/>
          <p:cNvSpPr txBox="1">
            <a:spLocks noChangeArrowheads="1"/>
          </p:cNvSpPr>
          <p:nvPr/>
        </p:nvSpPr>
        <p:spPr bwMode="auto">
          <a:xfrm>
            <a:off x="3852717" y="9432450"/>
            <a:ext cx="2925540" cy="4767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22A12DE1-E7FF-4304-812F-E523536F3211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4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0725" name="Text Box 3"/>
          <p:cNvSpPr txBox="1">
            <a:spLocks noChangeArrowheads="1"/>
          </p:cNvSpPr>
          <p:nvPr/>
        </p:nvSpPr>
        <p:spPr bwMode="auto">
          <a:xfrm>
            <a:off x="3852718" y="9432449"/>
            <a:ext cx="2927158" cy="478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7036A52B-0FC0-4F7F-B688-6556956317EB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4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0726" name="Text Box 4"/>
          <p:cNvSpPr txBox="1">
            <a:spLocks noChangeArrowheads="1"/>
          </p:cNvSpPr>
          <p:nvPr/>
        </p:nvSpPr>
        <p:spPr bwMode="auto">
          <a:xfrm>
            <a:off x="1132676" y="745253"/>
            <a:ext cx="4532323" cy="372308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30727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906141" y="4716225"/>
            <a:ext cx="4961121" cy="4544610"/>
          </a:xfrm>
        </p:spPr>
        <p:txBody>
          <a:bodyPr wrap="none" anchor="ctr"/>
          <a:lstStyle/>
          <a:p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1425703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SzPct val="100000"/>
            </a:pPr>
            <a:fld id="{54ADFA25-5D46-47A2-B9D7-0E8073CC2C1C}" type="slidenum">
              <a:rPr lang="en-GB" altLang="pl-PL"/>
              <a:pPr>
                <a:buSzPct val="100000"/>
              </a:pPr>
              <a:t>5</a:t>
            </a:fld>
            <a:endParaRPr lang="en-GB" altLang="pl-PL"/>
          </a:p>
        </p:txBody>
      </p:sp>
      <p:sp>
        <p:nvSpPr>
          <p:cNvPr id="30723" name="Text Box 1"/>
          <p:cNvSpPr txBox="1">
            <a:spLocks noChangeArrowheads="1"/>
          </p:cNvSpPr>
          <p:nvPr/>
        </p:nvSpPr>
        <p:spPr bwMode="auto">
          <a:xfrm>
            <a:off x="3852718" y="9432450"/>
            <a:ext cx="2922304" cy="4735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451ABE37-702D-45C3-B245-BB9088E5AAA4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5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0724" name="Text Box 2"/>
          <p:cNvSpPr txBox="1">
            <a:spLocks noChangeArrowheads="1"/>
          </p:cNvSpPr>
          <p:nvPr/>
        </p:nvSpPr>
        <p:spPr bwMode="auto">
          <a:xfrm>
            <a:off x="3852717" y="9432450"/>
            <a:ext cx="2925540" cy="4767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22A12DE1-E7FF-4304-812F-E523536F3211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5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0725" name="Text Box 3"/>
          <p:cNvSpPr txBox="1">
            <a:spLocks noChangeArrowheads="1"/>
          </p:cNvSpPr>
          <p:nvPr/>
        </p:nvSpPr>
        <p:spPr bwMode="auto">
          <a:xfrm>
            <a:off x="3852718" y="9432449"/>
            <a:ext cx="2927158" cy="478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7036A52B-0FC0-4F7F-B688-6556956317EB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5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0726" name="Text Box 4"/>
          <p:cNvSpPr txBox="1">
            <a:spLocks noChangeArrowheads="1"/>
          </p:cNvSpPr>
          <p:nvPr/>
        </p:nvSpPr>
        <p:spPr bwMode="auto">
          <a:xfrm>
            <a:off x="1132676" y="745253"/>
            <a:ext cx="4532323" cy="372308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30727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906141" y="4716225"/>
            <a:ext cx="4961121" cy="4544610"/>
          </a:xfrm>
        </p:spPr>
        <p:txBody>
          <a:bodyPr wrap="none" anchor="ctr"/>
          <a:lstStyle/>
          <a:p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2588003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SzPct val="100000"/>
            </a:pPr>
            <a:fld id="{54ADFA25-5D46-47A2-B9D7-0E8073CC2C1C}" type="slidenum">
              <a:rPr lang="en-GB" altLang="pl-PL"/>
              <a:pPr>
                <a:buSzPct val="100000"/>
              </a:pPr>
              <a:t>6</a:t>
            </a:fld>
            <a:endParaRPr lang="en-GB" altLang="pl-PL"/>
          </a:p>
        </p:txBody>
      </p:sp>
      <p:sp>
        <p:nvSpPr>
          <p:cNvPr id="30723" name="Text Box 1"/>
          <p:cNvSpPr txBox="1">
            <a:spLocks noChangeArrowheads="1"/>
          </p:cNvSpPr>
          <p:nvPr/>
        </p:nvSpPr>
        <p:spPr bwMode="auto">
          <a:xfrm>
            <a:off x="3852718" y="9432450"/>
            <a:ext cx="2922304" cy="4735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451ABE37-702D-45C3-B245-BB9088E5AAA4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6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0724" name="Text Box 2"/>
          <p:cNvSpPr txBox="1">
            <a:spLocks noChangeArrowheads="1"/>
          </p:cNvSpPr>
          <p:nvPr/>
        </p:nvSpPr>
        <p:spPr bwMode="auto">
          <a:xfrm>
            <a:off x="3852717" y="9432450"/>
            <a:ext cx="2925540" cy="4767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22A12DE1-E7FF-4304-812F-E523536F3211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6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0725" name="Text Box 3"/>
          <p:cNvSpPr txBox="1">
            <a:spLocks noChangeArrowheads="1"/>
          </p:cNvSpPr>
          <p:nvPr/>
        </p:nvSpPr>
        <p:spPr bwMode="auto">
          <a:xfrm>
            <a:off x="3852718" y="9432449"/>
            <a:ext cx="2927158" cy="478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7036A52B-0FC0-4F7F-B688-6556956317EB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6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0726" name="Text Box 4"/>
          <p:cNvSpPr txBox="1">
            <a:spLocks noChangeArrowheads="1"/>
          </p:cNvSpPr>
          <p:nvPr/>
        </p:nvSpPr>
        <p:spPr bwMode="auto">
          <a:xfrm>
            <a:off x="1132676" y="745253"/>
            <a:ext cx="4532323" cy="372308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30727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906141" y="4716225"/>
            <a:ext cx="4961121" cy="4544610"/>
          </a:xfrm>
        </p:spPr>
        <p:txBody>
          <a:bodyPr wrap="none" anchor="ctr"/>
          <a:lstStyle/>
          <a:p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3948752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SzPct val="100000"/>
            </a:pPr>
            <a:fld id="{54ADFA25-5D46-47A2-B9D7-0E8073CC2C1C}" type="slidenum">
              <a:rPr lang="en-GB" altLang="pl-PL"/>
              <a:pPr>
                <a:buSzPct val="100000"/>
              </a:pPr>
              <a:t>7</a:t>
            </a:fld>
            <a:endParaRPr lang="en-GB" altLang="pl-PL"/>
          </a:p>
        </p:txBody>
      </p:sp>
      <p:sp>
        <p:nvSpPr>
          <p:cNvPr id="30723" name="Text Box 1"/>
          <p:cNvSpPr txBox="1">
            <a:spLocks noChangeArrowheads="1"/>
          </p:cNvSpPr>
          <p:nvPr/>
        </p:nvSpPr>
        <p:spPr bwMode="auto">
          <a:xfrm>
            <a:off x="3852718" y="9432450"/>
            <a:ext cx="2922304" cy="4735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451ABE37-702D-45C3-B245-BB9088E5AAA4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7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0724" name="Text Box 2"/>
          <p:cNvSpPr txBox="1">
            <a:spLocks noChangeArrowheads="1"/>
          </p:cNvSpPr>
          <p:nvPr/>
        </p:nvSpPr>
        <p:spPr bwMode="auto">
          <a:xfrm>
            <a:off x="3852717" y="9432450"/>
            <a:ext cx="2925540" cy="4767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22A12DE1-E7FF-4304-812F-E523536F3211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7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0725" name="Text Box 3"/>
          <p:cNvSpPr txBox="1">
            <a:spLocks noChangeArrowheads="1"/>
          </p:cNvSpPr>
          <p:nvPr/>
        </p:nvSpPr>
        <p:spPr bwMode="auto">
          <a:xfrm>
            <a:off x="3852718" y="9432449"/>
            <a:ext cx="2927158" cy="478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7036A52B-0FC0-4F7F-B688-6556956317EB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7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0726" name="Text Box 4"/>
          <p:cNvSpPr txBox="1">
            <a:spLocks noChangeArrowheads="1"/>
          </p:cNvSpPr>
          <p:nvPr/>
        </p:nvSpPr>
        <p:spPr bwMode="auto">
          <a:xfrm>
            <a:off x="1132676" y="745253"/>
            <a:ext cx="4532323" cy="372308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30727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906141" y="4716225"/>
            <a:ext cx="4961121" cy="4544610"/>
          </a:xfrm>
        </p:spPr>
        <p:txBody>
          <a:bodyPr wrap="none" anchor="ctr"/>
          <a:lstStyle/>
          <a:p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5254710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SzPct val="100000"/>
            </a:pPr>
            <a:fld id="{54ADFA25-5D46-47A2-B9D7-0E8073CC2C1C}" type="slidenum">
              <a:rPr lang="en-GB" altLang="pl-PL"/>
              <a:pPr>
                <a:buSzPct val="100000"/>
              </a:pPr>
              <a:t>8</a:t>
            </a:fld>
            <a:endParaRPr lang="en-GB" altLang="pl-PL"/>
          </a:p>
        </p:txBody>
      </p:sp>
      <p:sp>
        <p:nvSpPr>
          <p:cNvPr id="30723" name="Text Box 1"/>
          <p:cNvSpPr txBox="1">
            <a:spLocks noChangeArrowheads="1"/>
          </p:cNvSpPr>
          <p:nvPr/>
        </p:nvSpPr>
        <p:spPr bwMode="auto">
          <a:xfrm>
            <a:off x="3852718" y="9432450"/>
            <a:ext cx="2922304" cy="4735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451ABE37-702D-45C3-B245-BB9088E5AAA4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8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0724" name="Text Box 2"/>
          <p:cNvSpPr txBox="1">
            <a:spLocks noChangeArrowheads="1"/>
          </p:cNvSpPr>
          <p:nvPr/>
        </p:nvSpPr>
        <p:spPr bwMode="auto">
          <a:xfrm>
            <a:off x="3852717" y="9432450"/>
            <a:ext cx="2925540" cy="4767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22A12DE1-E7FF-4304-812F-E523536F3211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8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0725" name="Text Box 3"/>
          <p:cNvSpPr txBox="1">
            <a:spLocks noChangeArrowheads="1"/>
          </p:cNvSpPr>
          <p:nvPr/>
        </p:nvSpPr>
        <p:spPr bwMode="auto">
          <a:xfrm>
            <a:off x="3852718" y="9432449"/>
            <a:ext cx="2927158" cy="478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747" tIns="47188" rIns="90747" bIns="47188" anchor="b"/>
          <a:lstStyle/>
          <a:p>
            <a:pPr algn="r">
              <a:buSzPct val="100000"/>
              <a:tabLst>
                <a:tab pos="0" algn="l"/>
                <a:tab pos="451391" algn="l"/>
                <a:tab pos="904062" algn="l"/>
                <a:tab pos="1357373" algn="l"/>
                <a:tab pos="1810045" algn="l"/>
                <a:tab pos="2263356" algn="l"/>
                <a:tab pos="2716027" algn="l"/>
                <a:tab pos="3169339" algn="l"/>
                <a:tab pos="3622010" algn="l"/>
                <a:tab pos="4075322" algn="l"/>
                <a:tab pos="4527993" algn="l"/>
                <a:tab pos="4981304" algn="l"/>
                <a:tab pos="5433976" algn="l"/>
                <a:tab pos="5887287" algn="l"/>
                <a:tab pos="6339958" algn="l"/>
                <a:tab pos="6793270" algn="l"/>
                <a:tab pos="7245941" algn="l"/>
                <a:tab pos="7699253" algn="l"/>
                <a:tab pos="8151924" algn="l"/>
                <a:tab pos="8605236" algn="l"/>
                <a:tab pos="9057907" algn="l"/>
              </a:tabLst>
            </a:pPr>
            <a:fld id="{7036A52B-0FC0-4F7F-B688-6556956317EB}" type="slidenum">
              <a:rPr lang="en-GB" altLang="pl-PL" sz="120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451391" algn="l"/>
                  <a:tab pos="904062" algn="l"/>
                  <a:tab pos="1357373" algn="l"/>
                  <a:tab pos="1810045" algn="l"/>
                  <a:tab pos="2263356" algn="l"/>
                  <a:tab pos="2716027" algn="l"/>
                  <a:tab pos="3169339" algn="l"/>
                  <a:tab pos="3622010" algn="l"/>
                  <a:tab pos="4075322" algn="l"/>
                  <a:tab pos="4527993" algn="l"/>
                  <a:tab pos="4981304" algn="l"/>
                  <a:tab pos="5433976" algn="l"/>
                  <a:tab pos="5887287" algn="l"/>
                  <a:tab pos="6339958" algn="l"/>
                  <a:tab pos="6793270" algn="l"/>
                  <a:tab pos="7245941" algn="l"/>
                  <a:tab pos="7699253" algn="l"/>
                  <a:tab pos="8151924" algn="l"/>
                  <a:tab pos="8605236" algn="l"/>
                  <a:tab pos="9057907" algn="l"/>
                </a:tabLst>
              </a:pPr>
              <a:t>8</a:t>
            </a:fld>
            <a:endParaRPr lang="en-GB" altLang="pl-PL" sz="1200">
              <a:solidFill>
                <a:srgbClr val="000000"/>
              </a:solidFill>
            </a:endParaRPr>
          </a:p>
        </p:txBody>
      </p:sp>
      <p:sp>
        <p:nvSpPr>
          <p:cNvPr id="30726" name="Text Box 4"/>
          <p:cNvSpPr txBox="1">
            <a:spLocks noChangeArrowheads="1"/>
          </p:cNvSpPr>
          <p:nvPr/>
        </p:nvSpPr>
        <p:spPr bwMode="auto">
          <a:xfrm>
            <a:off x="1132676" y="745253"/>
            <a:ext cx="4532323" cy="372308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  <p:txBody>
          <a:bodyPr wrap="none" lIns="92199" tIns="46099" rIns="92199" bIns="46099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30727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906141" y="4716225"/>
            <a:ext cx="4961121" cy="4544610"/>
          </a:xfrm>
        </p:spPr>
        <p:txBody>
          <a:bodyPr wrap="none" anchor="ctr"/>
          <a:lstStyle/>
          <a:p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40406745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8194" name="Notes Placeholder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pl-PL" altLang="pl-PL"/>
          </a:p>
        </p:txBody>
      </p:sp>
      <p:sp>
        <p:nvSpPr>
          <p:cNvPr id="8195" name="Slide Number Placeholder 3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SzPct val="100000"/>
            </a:pPr>
            <a:fld id="{81417D4F-37D6-4E54-A857-528FC17536C3}" type="slidenum">
              <a:rPr lang="en-GB" altLang="pl-PL"/>
              <a:pPr>
                <a:buSzPct val="100000"/>
              </a:pPr>
              <a:t>9</a:t>
            </a:fld>
            <a:endParaRPr lang="en-GB" alt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noProof="1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l-PL" noProof="1"/>
              <a:t>Kliknij, aby edytować styl wzorca podtytułu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DAEEED96-93FF-4D89-A2F8-B8BC930A14F4}" type="slidenum">
              <a:rPr lang="en-GB" altLang="pl-PL"/>
              <a:pPr/>
              <a:t>‹#›</a:t>
            </a:fld>
            <a:endParaRPr lang="en-GB" alt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pl-PL" noProof="1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pl-PL" noProof="1"/>
              <a:t>Kliknij, aby edytować style wzorca tekstu</a:t>
            </a:r>
          </a:p>
          <a:p>
            <a:pPr lvl="1"/>
            <a:r>
              <a:rPr lang="pl-PL" noProof="1"/>
              <a:t>Drugi poziom</a:t>
            </a:r>
          </a:p>
          <a:p>
            <a:pPr lvl="2"/>
            <a:r>
              <a:rPr lang="pl-PL" noProof="1"/>
              <a:t>Trzeci poziom</a:t>
            </a:r>
          </a:p>
          <a:p>
            <a:pPr lvl="3"/>
            <a:r>
              <a:rPr lang="pl-PL" noProof="1"/>
              <a:t>Czwarty poziom</a:t>
            </a:r>
          </a:p>
          <a:p>
            <a:pPr lvl="4"/>
            <a:r>
              <a:rPr lang="pl-PL" noProof="1"/>
              <a:t>Piąty poziom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56A52AD5-71DC-4A69-B794-88F37A1CC92D}" type="slidenum">
              <a:rPr lang="en-GB" altLang="pl-PL"/>
              <a:pPr/>
              <a:t>‹#›</a:t>
            </a:fld>
            <a:endParaRPr lang="en-GB" alt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 hasCustomPrompt="1"/>
          </p:nvPr>
        </p:nvSpPr>
        <p:spPr>
          <a:xfrm>
            <a:off x="6496050" y="298450"/>
            <a:ext cx="1936750" cy="5894388"/>
          </a:xfrm>
        </p:spPr>
        <p:txBody>
          <a:bodyPr vert="eaVert"/>
          <a:lstStyle/>
          <a:p>
            <a:r>
              <a:rPr lang="pl-PL" noProof="1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 hasCustomPrompt="1"/>
          </p:nvPr>
        </p:nvSpPr>
        <p:spPr>
          <a:xfrm>
            <a:off x="685800" y="298450"/>
            <a:ext cx="5657850" cy="5894388"/>
          </a:xfrm>
        </p:spPr>
        <p:txBody>
          <a:bodyPr vert="eaVert"/>
          <a:lstStyle/>
          <a:p>
            <a:pPr lvl="0"/>
            <a:r>
              <a:rPr lang="pl-PL" noProof="1"/>
              <a:t>Kliknij, aby edytować style wzorca tekstu</a:t>
            </a:r>
          </a:p>
          <a:p>
            <a:pPr lvl="1"/>
            <a:r>
              <a:rPr lang="pl-PL" noProof="1"/>
              <a:t>Drugi poziom</a:t>
            </a:r>
          </a:p>
          <a:p>
            <a:pPr lvl="2"/>
            <a:r>
              <a:rPr lang="pl-PL" noProof="1"/>
              <a:t>Trzeci poziom</a:t>
            </a:r>
          </a:p>
          <a:p>
            <a:pPr lvl="3"/>
            <a:r>
              <a:rPr lang="pl-PL" noProof="1"/>
              <a:t>Czwarty poziom</a:t>
            </a:r>
          </a:p>
          <a:p>
            <a:pPr lvl="4"/>
            <a:r>
              <a:rPr lang="pl-PL" noProof="1"/>
              <a:t>Piąty poziom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AA9C39E9-EE2F-4672-849E-7AE547A9AC4F}" type="slidenum">
              <a:rPr lang="en-GB" altLang="pl-PL"/>
              <a:pPr/>
              <a:t>‹#›</a:t>
            </a:fld>
            <a:endParaRPr lang="en-GB" alt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pl-PL" noProof="1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pl-PL" noProof="1"/>
              <a:t>Kliknij, aby edytować style wzorca tekstu</a:t>
            </a:r>
          </a:p>
          <a:p>
            <a:pPr lvl="1"/>
            <a:r>
              <a:rPr lang="pl-PL" noProof="1"/>
              <a:t>Drugi poziom</a:t>
            </a:r>
          </a:p>
          <a:p>
            <a:pPr lvl="2"/>
            <a:r>
              <a:rPr lang="pl-PL" noProof="1"/>
              <a:t>Trzeci poziom</a:t>
            </a:r>
          </a:p>
          <a:p>
            <a:pPr lvl="3"/>
            <a:r>
              <a:rPr lang="pl-PL" noProof="1"/>
              <a:t>Czwarty poziom</a:t>
            </a:r>
          </a:p>
          <a:p>
            <a:pPr lvl="4"/>
            <a:r>
              <a:rPr lang="pl-PL" noProof="1"/>
              <a:t>Piąty poziom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3B75588C-C74D-4208-A2F7-D28BB9F59028}" type="slidenum">
              <a:rPr lang="en-GB" altLang="pl-PL"/>
              <a:pPr/>
              <a:t>‹#›</a:t>
            </a:fld>
            <a:endParaRPr lang="en-GB" alt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noProof="1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 hasCustomPrompt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noProof="1"/>
              <a:t>Kliknij, aby edytować style wzorca tekstu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72046E93-6150-488F-8C14-CCF3E761CB6C}" type="slidenum">
              <a:rPr lang="en-GB" altLang="pl-PL"/>
              <a:pPr/>
              <a:t>‹#›</a:t>
            </a:fld>
            <a:endParaRPr lang="en-GB" alt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pl-PL" noProof="1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 hasCustomPrompt="1"/>
          </p:nvPr>
        </p:nvSpPr>
        <p:spPr>
          <a:xfrm>
            <a:off x="685800" y="1981200"/>
            <a:ext cx="3797300" cy="42116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noProof="1"/>
              <a:t>Kliknij, aby edytować style wzorca tekstu</a:t>
            </a:r>
          </a:p>
          <a:p>
            <a:pPr lvl="1"/>
            <a:r>
              <a:rPr lang="pl-PL" noProof="1"/>
              <a:t>Drugi poziom</a:t>
            </a:r>
          </a:p>
          <a:p>
            <a:pPr lvl="2"/>
            <a:r>
              <a:rPr lang="pl-PL" noProof="1"/>
              <a:t>Trzeci poziom</a:t>
            </a:r>
          </a:p>
          <a:p>
            <a:pPr lvl="3"/>
            <a:r>
              <a:rPr lang="pl-PL" noProof="1"/>
              <a:t>Czwarty poziom</a:t>
            </a:r>
          </a:p>
          <a:p>
            <a:pPr lvl="4"/>
            <a:r>
              <a:rPr lang="pl-PL" noProof="1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 hasCustomPrompt="1"/>
          </p:nvPr>
        </p:nvSpPr>
        <p:spPr>
          <a:xfrm>
            <a:off x="4635500" y="1981200"/>
            <a:ext cx="3797300" cy="42116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noProof="1"/>
              <a:t>Kliknij, aby edytować style wzorca tekstu</a:t>
            </a:r>
          </a:p>
          <a:p>
            <a:pPr lvl="1"/>
            <a:r>
              <a:rPr lang="pl-PL" noProof="1"/>
              <a:t>Drugi poziom</a:t>
            </a:r>
          </a:p>
          <a:p>
            <a:pPr lvl="2"/>
            <a:r>
              <a:rPr lang="pl-PL" noProof="1"/>
              <a:t>Trzeci poziom</a:t>
            </a:r>
          </a:p>
          <a:p>
            <a:pPr lvl="3"/>
            <a:r>
              <a:rPr lang="pl-PL" noProof="1"/>
              <a:t>Czwarty poziom</a:t>
            </a:r>
          </a:p>
          <a:p>
            <a:pPr lvl="4"/>
            <a:r>
              <a:rPr lang="pl-PL" noProof="1"/>
              <a:t>Piąty poziom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53903112-39C3-46A0-B7CB-9499D5D210F5}" type="slidenum">
              <a:rPr lang="en-GB" altLang="pl-PL"/>
              <a:pPr/>
              <a:t>‹#›</a:t>
            </a:fld>
            <a:endParaRPr lang="en-GB" alt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l-PL" noProof="1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 hasCustomPrompt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noProof="1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 hasCustomPrompt="1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noProof="1"/>
              <a:t>Kliknij, aby edytować style wzorca tekstu</a:t>
            </a:r>
          </a:p>
          <a:p>
            <a:pPr lvl="1"/>
            <a:r>
              <a:rPr lang="pl-PL" noProof="1"/>
              <a:t>Drugi poziom</a:t>
            </a:r>
          </a:p>
          <a:p>
            <a:pPr lvl="2"/>
            <a:r>
              <a:rPr lang="pl-PL" noProof="1"/>
              <a:t>Trzeci poziom</a:t>
            </a:r>
          </a:p>
          <a:p>
            <a:pPr lvl="3"/>
            <a:r>
              <a:rPr lang="pl-PL" noProof="1"/>
              <a:t>Czwarty poziom</a:t>
            </a:r>
          </a:p>
          <a:p>
            <a:pPr lvl="4"/>
            <a:r>
              <a:rPr lang="pl-PL" noProof="1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noProof="1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 hasCustomPrompt="1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noProof="1"/>
              <a:t>Kliknij, aby edytować style wzorca tekstu</a:t>
            </a:r>
          </a:p>
          <a:p>
            <a:pPr lvl="1"/>
            <a:r>
              <a:rPr lang="pl-PL" noProof="1"/>
              <a:t>Drugi poziom</a:t>
            </a:r>
          </a:p>
          <a:p>
            <a:pPr lvl="2"/>
            <a:r>
              <a:rPr lang="pl-PL" noProof="1"/>
              <a:t>Trzeci poziom</a:t>
            </a:r>
          </a:p>
          <a:p>
            <a:pPr lvl="3"/>
            <a:r>
              <a:rPr lang="pl-PL" noProof="1"/>
              <a:t>Czwarty poziom</a:t>
            </a:r>
          </a:p>
          <a:p>
            <a:pPr lvl="4"/>
            <a:r>
              <a:rPr lang="pl-PL" noProof="1"/>
              <a:t>Piąty poziom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6D610108-70A0-49B9-991F-AD79CEB32DC0}" type="slidenum">
              <a:rPr lang="en-GB" altLang="pl-PL"/>
              <a:pPr/>
              <a:t>‹#›</a:t>
            </a:fld>
            <a:endParaRPr lang="en-GB" alt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pl-PL" noProof="1"/>
              <a:t>Kliknij, aby edytować styl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6E62900A-9163-4913-82FE-8FCBB674BA82}" type="slidenum">
              <a:rPr lang="en-GB" altLang="pl-PL"/>
              <a:pPr/>
              <a:t>‹#›</a:t>
            </a:fld>
            <a:endParaRPr lang="en-GB" alt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96B87A58-6ABD-4A8D-A02E-F97FF643791F}" type="slidenum">
              <a:rPr lang="en-GB" altLang="pl-PL"/>
              <a:pPr/>
              <a:t>‹#›</a:t>
            </a:fld>
            <a:endParaRPr lang="en-GB" alt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l-PL" noProof="1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 hasCustomPrompt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noProof="1"/>
              <a:t>Kliknij, aby edytować style wzorca tekstu</a:t>
            </a:r>
          </a:p>
          <a:p>
            <a:pPr lvl="1"/>
            <a:r>
              <a:rPr lang="pl-PL" noProof="1"/>
              <a:t>Drugi poziom</a:t>
            </a:r>
          </a:p>
          <a:p>
            <a:pPr lvl="2"/>
            <a:r>
              <a:rPr lang="pl-PL" noProof="1"/>
              <a:t>Trzeci poziom</a:t>
            </a:r>
          </a:p>
          <a:p>
            <a:pPr lvl="3"/>
            <a:r>
              <a:rPr lang="pl-PL" noProof="1"/>
              <a:t>Czwarty poziom</a:t>
            </a:r>
          </a:p>
          <a:p>
            <a:pPr lvl="4"/>
            <a:r>
              <a:rPr lang="pl-PL" noProof="1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noProof="1"/>
              <a:t>Kliknij, aby edytować style wzorca tekstu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B43CE9F3-4E8E-4E64-B6D5-2E9BCB6BEC5B}" type="slidenum">
              <a:rPr lang="en-GB" altLang="pl-PL"/>
              <a:pPr/>
              <a:t>‹#›</a:t>
            </a:fld>
            <a:endParaRPr lang="en-GB" alt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l-PL" noProof="1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 hasCustomPrompt="1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noProof="1"/>
              <a:t>Kliknij, aby edytować style wzorca tekstu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A75876FF-A33B-49F7-9BA5-9A4430BD77F5}" type="slidenum">
              <a:rPr lang="en-GB" altLang="pl-PL"/>
              <a:pPr/>
              <a:t>‹#›</a:t>
            </a:fld>
            <a:endParaRPr lang="en-GB" alt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2D2D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5800" y="298450"/>
            <a:ext cx="7747000" cy="1276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0000" tIns="46800" rIns="90000" bIns="46800" numCol="1" anchor="b" anchorCtr="0" compatLnSpc="1"/>
          <a:lstStyle/>
          <a:p>
            <a:pPr lvl="0"/>
            <a:r>
              <a:rPr lang="en-GB" altLang="pl-PL"/>
              <a:t>Kliknij, aby edytować format tekstu tytułu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85800" y="1981200"/>
            <a:ext cx="7747000" cy="4211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0000" tIns="46800" rIns="90000" bIns="46800" numCol="1" anchor="t" anchorCtr="0" compatLnSpc="1"/>
          <a:lstStyle/>
          <a:p>
            <a:pPr lvl="0"/>
            <a:r>
              <a:rPr lang="en-GB" altLang="pl-PL"/>
              <a:t>Kliknij, aby edytować format tekstu konspektu</a:t>
            </a:r>
          </a:p>
          <a:p>
            <a:pPr lvl="1"/>
            <a:r>
              <a:rPr lang="en-GB" altLang="pl-PL"/>
              <a:t>Drugi poziom konspektu</a:t>
            </a:r>
          </a:p>
          <a:p>
            <a:pPr lvl="2"/>
            <a:r>
              <a:rPr lang="en-GB" altLang="pl-PL"/>
              <a:t>Trzeci poziom konspektu</a:t>
            </a:r>
          </a:p>
          <a:p>
            <a:pPr lvl="3"/>
            <a:r>
              <a:rPr lang="en-GB" altLang="pl-PL"/>
              <a:t>Czwarty poziom konspektu</a:t>
            </a:r>
          </a:p>
          <a:p>
            <a:pPr lvl="4"/>
            <a:r>
              <a:rPr lang="en-GB" altLang="pl-PL"/>
              <a:t>Piąty poziom konspektu</a:t>
            </a:r>
          </a:p>
          <a:p>
            <a:pPr lvl="4"/>
            <a:r>
              <a:rPr lang="en-GB" altLang="pl-PL"/>
              <a:t>Szósty poziom konspektu</a:t>
            </a:r>
          </a:p>
          <a:p>
            <a:pPr lvl="4"/>
            <a:r>
              <a:rPr lang="en-GB" altLang="pl-PL"/>
              <a:t>Siódmy poziom konspektu</a:t>
            </a:r>
          </a:p>
          <a:p>
            <a:pPr lvl="4"/>
            <a:r>
              <a:rPr lang="en-GB" altLang="pl-PL"/>
              <a:t>Ósmy poziom konspektu</a:t>
            </a:r>
          </a:p>
          <a:p>
            <a:pPr lvl="4"/>
            <a:r>
              <a:rPr lang="en-GB" altLang="pl-PL"/>
              <a:t>Dziewiąty poziom konspektu</a:t>
            </a: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685800" y="6248400"/>
            <a:ext cx="1887538" cy="460375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3124200" y="6248400"/>
            <a:ext cx="2878138" cy="460375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/>
          <a:p>
            <a:pPr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2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8400"/>
            <a:ext cx="1879600" cy="431800"/>
          </a:xfrm>
          <a:prstGeom prst="rect">
            <a:avLst/>
          </a:prstGeom>
          <a:noFill/>
          <a:ln w="9525">
            <a:noFill/>
            <a:round/>
          </a:ln>
          <a:effectLst/>
        </p:spPr>
        <p:txBody>
          <a:bodyPr vert="horz" wrap="square" lIns="90000" tIns="46800" rIns="90000" bIns="46800" numCol="1" anchor="t" anchorCtr="0" compatLnSpc="1"/>
          <a:lstStyle>
            <a:lvl1pPr algn="r">
              <a:spcBef>
                <a:spcPts val="875"/>
              </a:spcBef>
              <a:buFont typeface="Times New Roman" panose="02020603050405020304" pitchFamily="18" charset="0"/>
              <a:buChar char="•"/>
              <a:defRPr sz="1400">
                <a:solidFill>
                  <a:srgbClr val="578963"/>
                </a:solidFill>
              </a:defRPr>
            </a:lvl1pPr>
          </a:lstStyle>
          <a:p>
            <a:fld id="{ECD726D3-81A1-4AB3-A815-583FEADF765D}" type="slidenum">
              <a:rPr lang="en-GB" altLang="pl-PL"/>
              <a:pPr/>
              <a:t>‹#›</a:t>
            </a:fld>
            <a:endParaRPr lang="en-GB" alt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48945" rtl="0" eaLnBrk="0" fontAlgn="base" hangingPunct="0">
        <a:lnSpc>
          <a:spcPct val="82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rgbClr val="004C2B"/>
          </a:solidFill>
          <a:latin typeface="+mj-lt"/>
          <a:ea typeface="Lucida Sans Unicode" panose="020B0602030504020204" pitchFamily="34" charset="0"/>
          <a:cs typeface="+mj-cs"/>
        </a:defRPr>
      </a:lvl1pPr>
      <a:lvl2pPr algn="l" defTabSz="448945" rtl="0" eaLnBrk="0" fontAlgn="base" hangingPunct="0">
        <a:lnSpc>
          <a:spcPct val="82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rgbClr val="004C2B"/>
          </a:solidFill>
          <a:latin typeface="Times New Roman" panose="02020603050405020304" pitchFamily="18" charset="0"/>
          <a:ea typeface="Lucida Sans Unicode" panose="020B0602030504020204" pitchFamily="34" charset="0"/>
          <a:cs typeface="Lucida Sans Unicode" panose="020B0602030504020204" pitchFamily="34" charset="0"/>
        </a:defRPr>
      </a:lvl2pPr>
      <a:lvl3pPr algn="l" defTabSz="448945" rtl="0" eaLnBrk="0" fontAlgn="base" hangingPunct="0">
        <a:lnSpc>
          <a:spcPct val="82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rgbClr val="004C2B"/>
          </a:solidFill>
          <a:latin typeface="Times New Roman" panose="02020603050405020304" pitchFamily="18" charset="0"/>
          <a:ea typeface="Lucida Sans Unicode" panose="020B0602030504020204" pitchFamily="34" charset="0"/>
          <a:cs typeface="Lucida Sans Unicode" panose="020B0602030504020204" pitchFamily="34" charset="0"/>
        </a:defRPr>
      </a:lvl3pPr>
      <a:lvl4pPr algn="l" defTabSz="448945" rtl="0" eaLnBrk="0" fontAlgn="base" hangingPunct="0">
        <a:lnSpc>
          <a:spcPct val="82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rgbClr val="004C2B"/>
          </a:solidFill>
          <a:latin typeface="Times New Roman" panose="02020603050405020304" pitchFamily="18" charset="0"/>
          <a:ea typeface="Lucida Sans Unicode" panose="020B0602030504020204" pitchFamily="34" charset="0"/>
          <a:cs typeface="Lucida Sans Unicode" panose="020B0602030504020204" pitchFamily="34" charset="0"/>
        </a:defRPr>
      </a:lvl4pPr>
      <a:lvl5pPr algn="l" defTabSz="448945" rtl="0" eaLnBrk="0" fontAlgn="base" hangingPunct="0">
        <a:lnSpc>
          <a:spcPct val="82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rgbClr val="004C2B"/>
          </a:solidFill>
          <a:latin typeface="Times New Roman" panose="02020603050405020304" pitchFamily="18" charset="0"/>
          <a:ea typeface="Lucida Sans Unicode" panose="020B0602030504020204" pitchFamily="34" charset="0"/>
          <a:cs typeface="Lucida Sans Unicode" panose="020B0602030504020204" pitchFamily="34" charset="0"/>
        </a:defRPr>
      </a:lvl5pPr>
      <a:lvl6pPr marL="2514600" indent="-228600" algn="l" defTabSz="448945" rtl="0" eaLnBrk="0" fontAlgn="base" hangingPunct="0">
        <a:lnSpc>
          <a:spcPct val="8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4C2B"/>
          </a:solidFill>
          <a:latin typeface="Times New Roman" panose="02020603050405020304" pitchFamily="18" charset="0"/>
          <a:cs typeface="Lucida Sans Unicode" panose="020B0602030504020204" pitchFamily="34" charset="0"/>
        </a:defRPr>
      </a:lvl6pPr>
      <a:lvl7pPr marL="2971800" indent="-228600" algn="l" defTabSz="448945" rtl="0" eaLnBrk="0" fontAlgn="base" hangingPunct="0">
        <a:lnSpc>
          <a:spcPct val="8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4C2B"/>
          </a:solidFill>
          <a:latin typeface="Times New Roman" panose="02020603050405020304" pitchFamily="18" charset="0"/>
          <a:cs typeface="Lucida Sans Unicode" panose="020B0602030504020204" pitchFamily="34" charset="0"/>
        </a:defRPr>
      </a:lvl7pPr>
      <a:lvl8pPr marL="3429000" indent="-228600" algn="l" defTabSz="448945" rtl="0" eaLnBrk="0" fontAlgn="base" hangingPunct="0">
        <a:lnSpc>
          <a:spcPct val="8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4C2B"/>
          </a:solidFill>
          <a:latin typeface="Times New Roman" panose="02020603050405020304" pitchFamily="18" charset="0"/>
          <a:cs typeface="Lucida Sans Unicode" panose="020B0602030504020204" pitchFamily="34" charset="0"/>
        </a:defRPr>
      </a:lvl8pPr>
      <a:lvl9pPr marL="3886200" indent="-228600" algn="l" defTabSz="448945" rtl="0" eaLnBrk="0" fontAlgn="base" hangingPunct="0">
        <a:lnSpc>
          <a:spcPct val="8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4C2B"/>
          </a:solidFill>
          <a:latin typeface="Times New Roman" panose="02020603050405020304" pitchFamily="18" charset="0"/>
          <a:cs typeface="Lucida Sans Unicode" panose="020B0602030504020204" pitchFamily="34" charset="0"/>
        </a:defRPr>
      </a:lvl9pPr>
    </p:titleStyle>
    <p:bodyStyle>
      <a:lvl1pPr marL="342900" indent="-342900" algn="l" defTabSz="448945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SzPct val="100000"/>
        <a:buFont typeface="Times New Roman" panose="02020603050405020304" pitchFamily="18" charset="0"/>
        <a:buChar char="•"/>
        <a:defRPr sz="3200">
          <a:solidFill>
            <a:srgbClr val="333333"/>
          </a:solidFill>
          <a:latin typeface="+mn-lt"/>
          <a:ea typeface="Lucida Sans Unicode" panose="020B0602030504020204" pitchFamily="34" charset="0"/>
          <a:cs typeface="+mn-cs"/>
        </a:defRPr>
      </a:lvl1pPr>
      <a:lvl2pPr marL="742950" indent="-285750" algn="l" defTabSz="448945" rtl="0" eaLnBrk="0" fontAlgn="base" hangingPunct="0">
        <a:lnSpc>
          <a:spcPct val="90000"/>
        </a:lnSpc>
        <a:spcBef>
          <a:spcPts val="700"/>
        </a:spcBef>
        <a:spcAft>
          <a:spcPct val="0"/>
        </a:spcAft>
        <a:buSzPct val="100000"/>
        <a:buFont typeface="Times New Roman" panose="02020603050405020304" pitchFamily="18" charset="0"/>
        <a:buChar char="–"/>
        <a:defRPr sz="2800">
          <a:solidFill>
            <a:srgbClr val="333333"/>
          </a:solidFill>
          <a:latin typeface="+mn-lt"/>
          <a:ea typeface="Lucida Sans Unicode" panose="020B0602030504020204" pitchFamily="34" charset="0"/>
          <a:cs typeface="+mn-cs"/>
        </a:defRPr>
      </a:lvl2pPr>
      <a:lvl3pPr marL="1143000" indent="-228600" algn="l" defTabSz="448945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SzPct val="100000"/>
        <a:buFont typeface="Times New Roman" panose="02020603050405020304" pitchFamily="18" charset="0"/>
        <a:buChar char="•"/>
        <a:defRPr sz="2400">
          <a:solidFill>
            <a:srgbClr val="333333"/>
          </a:solidFill>
          <a:latin typeface="+mn-lt"/>
          <a:ea typeface="Lucida Sans Unicode" panose="020B0602030504020204" pitchFamily="34" charset="0"/>
          <a:cs typeface="+mn-cs"/>
        </a:defRPr>
      </a:lvl3pPr>
      <a:lvl4pPr marL="1600200" indent="-228600" algn="l" defTabSz="44894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SzPct val="100000"/>
        <a:buFont typeface="Times New Roman" panose="02020603050405020304" pitchFamily="18" charset="0"/>
        <a:buChar char="–"/>
        <a:defRPr sz="2000">
          <a:solidFill>
            <a:srgbClr val="333333"/>
          </a:solidFill>
          <a:latin typeface="+mn-lt"/>
          <a:ea typeface="Lucida Sans Unicode" panose="020B0602030504020204" pitchFamily="34" charset="0"/>
          <a:cs typeface="+mn-cs"/>
        </a:defRPr>
      </a:lvl4pPr>
      <a:lvl5pPr marL="2057400" indent="-228600" algn="l" defTabSz="44894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SzPct val="100000"/>
        <a:buFont typeface="Times New Roman" panose="02020603050405020304" pitchFamily="18" charset="0"/>
        <a:buChar char="»"/>
        <a:defRPr sz="2000">
          <a:solidFill>
            <a:srgbClr val="333333"/>
          </a:solidFill>
          <a:latin typeface="+mn-lt"/>
          <a:ea typeface="Lucida Sans Unicode" panose="020B0602030504020204" pitchFamily="34" charset="0"/>
          <a:cs typeface="+mn-cs"/>
        </a:defRPr>
      </a:lvl5pPr>
      <a:lvl6pPr marL="2514600" indent="-228600" algn="l" defTabSz="44894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333333"/>
          </a:solidFill>
          <a:latin typeface="+mn-lt"/>
          <a:cs typeface="+mn-cs"/>
        </a:defRPr>
      </a:lvl6pPr>
      <a:lvl7pPr marL="2971800" indent="-228600" algn="l" defTabSz="44894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333333"/>
          </a:solidFill>
          <a:latin typeface="+mn-lt"/>
          <a:cs typeface="+mn-cs"/>
        </a:defRPr>
      </a:lvl7pPr>
      <a:lvl8pPr marL="3429000" indent="-228600" algn="l" defTabSz="44894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333333"/>
          </a:solidFill>
          <a:latin typeface="+mn-lt"/>
          <a:cs typeface="+mn-cs"/>
        </a:defRPr>
      </a:lvl8pPr>
      <a:lvl9pPr marL="3886200" indent="-228600" algn="l" defTabSz="44894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333333"/>
          </a:solidFill>
          <a:latin typeface="+mn-lt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 rot="10800000" flipV="1">
            <a:off x="395536" y="2917906"/>
            <a:ext cx="8496944" cy="9932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3200" b="1" dirty="0">
                <a:solidFill>
                  <a:srgbClr val="FFFFFF"/>
                </a:solidFill>
                <a:latin typeface="+mj-cs"/>
              </a:rPr>
              <a:t>OŚWIATA I WYCHOWANIE</a:t>
            </a:r>
            <a:br>
              <a:rPr lang="pl-PL" altLang="pl-PL" sz="3200" b="1" dirty="0">
                <a:solidFill>
                  <a:srgbClr val="FFFFFF"/>
                </a:solidFill>
                <a:latin typeface="+mj-cs"/>
              </a:rPr>
            </a:br>
            <a:r>
              <a:rPr lang="en-GB" altLang="pl-PL" sz="32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E</a:t>
            </a:r>
            <a:r>
              <a:rPr lang="pl-PL" altLang="pl-PL" sz="32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DUKACYJNA OPIEKA WYCHOWAWCZA</a:t>
            </a:r>
            <a:endParaRPr lang="pl-PL" altLang="pl-PL" sz="3200" b="1" dirty="0">
              <a:solidFill>
                <a:srgbClr val="FFFFFF"/>
              </a:solidFill>
              <a:latin typeface="+mj-cs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/>
          <p:cNvSpPr>
            <a:spLocks noChangeArrowheads="1"/>
          </p:cNvSpPr>
          <p:nvPr/>
        </p:nvSpPr>
        <p:spPr bwMode="auto">
          <a:xfrm>
            <a:off x="642910" y="571480"/>
            <a:ext cx="8143875" cy="12528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r>
              <a:rPr lang="en-GB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801 – Oświata i wychowanie</a:t>
            </a:r>
            <a:br>
              <a:rPr lang="pl-PL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</a:br>
            <a:r>
              <a:rPr lang="en-GB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854 – Edukacyjna opieka </a:t>
            </a:r>
            <a:r>
              <a:rPr lang="pl-PL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w</a:t>
            </a:r>
            <a:r>
              <a:rPr lang="en-GB" altLang="pl-PL" sz="2800" b="1" dirty="0" err="1">
                <a:solidFill>
                  <a:srgbClr val="FFFFFF"/>
                </a:solidFill>
                <a:latin typeface="Lucida Sans Unicode" panose="020B0602030504020204" pitchFamily="34" charset="0"/>
              </a:rPr>
              <a:t>ychowawcza</a:t>
            </a:r>
            <a:endParaRPr lang="en-GB" altLang="pl-PL" sz="2800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r>
              <a:rPr lang="pl-PL" altLang="pl-PL" sz="2800" b="1" dirty="0">
                <a:latin typeface="+mj-cs"/>
              </a:rPr>
              <a:t>Dz.750 - Administracja publiczna - GZO</a:t>
            </a:r>
          </a:p>
        </p:txBody>
      </p:sp>
      <p:sp>
        <p:nvSpPr>
          <p:cNvPr id="9218" name="Rectangle 4"/>
          <p:cNvSpPr>
            <a:spLocks noChangeArrowheads="1"/>
          </p:cNvSpPr>
          <p:nvPr/>
        </p:nvSpPr>
        <p:spPr bwMode="auto">
          <a:xfrm>
            <a:off x="842404" y="1916832"/>
            <a:ext cx="7459192" cy="76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r>
              <a:rPr lang="pl-PL" altLang="pl-PL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Udział wydatków na oświatę w wykonaniu planu wydatków w budżecie gminy, w tys. zł</a:t>
            </a:r>
          </a:p>
        </p:txBody>
      </p:sp>
      <p:graphicFrame>
        <p:nvGraphicFramePr>
          <p:cNvPr id="6" name="Wykres 5">
            <a:extLst>
              <a:ext uri="{FF2B5EF4-FFF2-40B4-BE49-F238E27FC236}">
                <a16:creationId xmlns:a16="http://schemas.microsoft.com/office/drawing/2014/main" id="{00000000-0008-0000-0400-00000F5C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0860608"/>
              </p:ext>
            </p:extLst>
          </p:nvPr>
        </p:nvGraphicFramePr>
        <p:xfrm>
          <a:off x="1115616" y="2683882"/>
          <a:ext cx="6912768" cy="39134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ytuł 1"/>
          <p:cNvSpPr>
            <a:spLocks noGrp="1" noChangeArrowheads="1"/>
          </p:cNvSpPr>
          <p:nvPr>
            <p:ph type="title"/>
          </p:nvPr>
        </p:nvSpPr>
        <p:spPr>
          <a:xfrm>
            <a:off x="698155" y="987405"/>
            <a:ext cx="7748587" cy="1295400"/>
          </a:xfrm>
        </p:spPr>
        <p:txBody>
          <a:bodyPr/>
          <a:lstStyle/>
          <a:p>
            <a:pPr algn="ctr"/>
            <a:r>
              <a:rPr lang="pl-PL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801 – Oświata i wychowanie</a:t>
            </a:r>
            <a:br>
              <a:rPr lang="pl-PL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</a:br>
            <a:r>
              <a:rPr lang="pl-PL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854 – Edukacyjna opieka wychowawcza</a:t>
            </a:r>
            <a:br>
              <a:rPr lang="pl-PL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</a:br>
            <a:r>
              <a:rPr lang="pl-PL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750 - Administracja publiczna - GZO</a:t>
            </a:r>
            <a:endParaRPr lang="pl-PL" altLang="pl-PL" sz="2800" dirty="0"/>
          </a:p>
        </p:txBody>
      </p:sp>
      <p:sp>
        <p:nvSpPr>
          <p:cNvPr id="12290" name="Symbol zastępczy zawartości 2"/>
          <p:cNvSpPr>
            <a:spLocks noGrp="1" noChangeArrowheads="1"/>
          </p:cNvSpPr>
          <p:nvPr>
            <p:ph idx="1"/>
          </p:nvPr>
        </p:nvSpPr>
        <p:spPr>
          <a:xfrm>
            <a:off x="658495" y="2473960"/>
            <a:ext cx="8087360" cy="3700780"/>
          </a:xfrm>
        </p:spPr>
        <p:txBody>
          <a:bodyPr/>
          <a:lstStyle/>
          <a:p>
            <a:pPr>
              <a:buFont typeface="Times New Roman" panose="02020603050405020304" pitchFamily="18" charset="0"/>
              <a:buNone/>
            </a:pPr>
            <a:r>
              <a:rPr lang="pl-PL" altLang="pl-PL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Plan wydatków bieżących ogółem </a:t>
            </a:r>
          </a:p>
          <a:p>
            <a:pPr>
              <a:buFont typeface="Times New Roman" panose="02020603050405020304" pitchFamily="18" charset="0"/>
              <a:buNone/>
            </a:pPr>
            <a:r>
              <a:rPr lang="pl-PL" altLang="pl-PL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gminnych jednostek oświaty			26 286 145 zł</a:t>
            </a:r>
          </a:p>
          <a:p>
            <a:pPr>
              <a:buFont typeface="Times New Roman" panose="02020603050405020304" pitchFamily="18" charset="0"/>
              <a:buNone/>
            </a:pPr>
            <a:endParaRPr lang="pl-PL" altLang="pl-PL" sz="2400" b="1" dirty="0">
              <a:solidFill>
                <a:srgbClr val="F88A10"/>
              </a:solidFill>
              <a:latin typeface="Lucida Sans Unicode" panose="020B0602030504020204" pitchFamily="34" charset="0"/>
            </a:endParaRPr>
          </a:p>
          <a:p>
            <a:pPr>
              <a:buFont typeface="Times New Roman" panose="02020603050405020304" pitchFamily="18" charset="0"/>
              <a:buNone/>
            </a:pPr>
            <a:r>
              <a:rPr lang="pl-PL" altLang="pl-PL" sz="24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Wykonanie planu wydatków ogółem	24 979 872 zł</a:t>
            </a:r>
          </a:p>
          <a:p>
            <a:pPr>
              <a:buFont typeface="Times New Roman" panose="02020603050405020304" pitchFamily="18" charset="0"/>
              <a:buNone/>
            </a:pPr>
            <a:r>
              <a:rPr lang="pl-PL" altLang="pl-PL" sz="24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(95,03% planu), w tym: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pl-PL" altLang="pl-PL" sz="24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Oświata i wychowanie					22 664 728 zł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pl-PL" altLang="pl-PL" sz="24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Edukacyjna opieka wychowawcza	  1 270 350 zł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pl-PL" altLang="pl-PL" sz="24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GZO										  1 044 794 zł	</a:t>
            </a:r>
          </a:p>
        </p:txBody>
      </p:sp>
    </p:spTree>
    <p:extLst>
      <p:ext uri="{BB962C8B-B14F-4D97-AF65-F5344CB8AC3E}">
        <p14:creationId xmlns:p14="http://schemas.microsoft.com/office/powerpoint/2010/main" val="41671038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857250" y="2571750"/>
            <a:ext cx="7572375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algn="just" eaLnBrk="0" hangingPunct="0"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en-GB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Wykonanie p</a:t>
            </a:r>
            <a:r>
              <a:rPr lang="en-GB" altLang="pl-PL" b="1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lan</a:t>
            </a:r>
            <a:r>
              <a:rPr lang="pl-PL" altLang="en-GB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u</a:t>
            </a:r>
            <a:r>
              <a:rPr lang="en-GB" altLang="pl-PL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 </a:t>
            </a:r>
            <a:r>
              <a:rPr lang="en-GB" altLang="pl-PL" b="1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wydatków</a:t>
            </a:r>
            <a:r>
              <a:rPr lang="en-GB" altLang="pl-PL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 </a:t>
            </a:r>
            <a:r>
              <a:rPr lang="pl-PL" altLang="pl-PL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bieżących przez   gminne jednostki organizacyjne oświaty</a:t>
            </a:r>
            <a:r>
              <a:rPr lang="pl-PL" altLang="en-GB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, </a:t>
            </a:r>
          </a:p>
          <a:p>
            <a:pPr algn="just" eaLnBrk="0" hangingPunct="0"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en-GB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w podziale na grupy wydatków:</a:t>
            </a: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395536" y="4100513"/>
            <a:ext cx="8568951" cy="15718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eaLnBrk="0" hangingPunct="0"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I.   Wynagrodzenia								19 315 727 zł</a:t>
            </a:r>
          </a:p>
          <a:p>
            <a:pPr eaLnBrk="0" hangingPunct="0"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II.  wydatki statutowe					  		  4 826 330 zł</a:t>
            </a:r>
          </a:p>
          <a:p>
            <a:pPr eaLnBrk="0" hangingPunct="0"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III. świadcz. na rzecz osób fizycznych			837 815 zł</a:t>
            </a:r>
          </a:p>
          <a:p>
            <a:pPr eaLnBrk="0" hangingPunct="0"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pl-PL" dirty="0">
              <a:solidFill>
                <a:srgbClr val="FFFFFF"/>
              </a:solidFill>
              <a:latin typeface="Lucida Sans Unicode" panose="020B0602030504020204" pitchFamily="34" charset="0"/>
              <a:cs typeface="Arial" panose="020B0604020202020204" pitchFamily="34" charset="0"/>
            </a:endParaRP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555625" y="949325"/>
            <a:ext cx="7977188" cy="1466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 anchor="b"/>
          <a:lstStyle/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en-GB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801 – Oświata i wychowanie</a:t>
            </a:r>
            <a:br>
              <a:rPr lang="pl-PL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</a:br>
            <a:r>
              <a:rPr lang="pl-PL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</a:t>
            </a:r>
            <a:r>
              <a:rPr lang="en-GB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854 – Edukacyjna opieka wychowawcza</a:t>
            </a:r>
          </a:p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en-GB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Dz.750 - Administracja publiczna (GZO)</a:t>
            </a:r>
          </a:p>
        </p:txBody>
      </p:sp>
    </p:spTree>
    <p:extLst>
      <p:ext uri="{BB962C8B-B14F-4D97-AF65-F5344CB8AC3E}">
        <p14:creationId xmlns:p14="http://schemas.microsoft.com/office/powerpoint/2010/main" val="281502883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1"/>
          <p:cNvSpPr txBox="1">
            <a:spLocks noChangeArrowheads="1"/>
          </p:cNvSpPr>
          <p:nvPr/>
        </p:nvSpPr>
        <p:spPr bwMode="auto">
          <a:xfrm>
            <a:off x="6553200" y="6248400"/>
            <a:ext cx="1887538" cy="439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/>
          <a:lstStyle/>
          <a:p>
            <a:pPr algn="r" eaLnBrk="0" hangingPunct="0"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fld id="{1C16D163-C2D0-4CC1-9BFC-DC6B972D99A3}" type="slidenum">
              <a:rPr lang="en-GB" altLang="pl-PL" sz="1400">
                <a:solidFill>
                  <a:srgbClr val="578963"/>
                </a:solidFill>
              </a:rPr>
              <a:pPr algn="r" eaLnBrk="0" hangingPunct="0">
                <a:spcBef>
                  <a:spcPts val="875"/>
                </a:spcBef>
                <a:buSzPct val="100000"/>
                <a:buFont typeface="Times New Roman" panose="02020603050405020304" pitchFamily="18" charset="0"/>
                <a:buNone/>
                <a:tabLst>
                  <a:tab pos="0" algn="l"/>
                  <a:tab pos="447675" algn="l"/>
                  <a:tab pos="896620" algn="l"/>
                  <a:tab pos="1346200" algn="l"/>
                  <a:tab pos="1795145" algn="l"/>
                  <a:tab pos="2244725" algn="l"/>
                  <a:tab pos="2693670" algn="l"/>
                  <a:tab pos="3143250" algn="l"/>
                  <a:tab pos="3592195" algn="l"/>
                  <a:tab pos="4041775" algn="l"/>
                  <a:tab pos="4490720" algn="l"/>
                  <a:tab pos="4940300" algn="l"/>
                  <a:tab pos="5389245" algn="l"/>
                  <a:tab pos="5838825" algn="l"/>
                  <a:tab pos="6287770" algn="l"/>
                  <a:tab pos="6737350" algn="l"/>
                  <a:tab pos="7186295" algn="l"/>
                  <a:tab pos="7635875" algn="l"/>
                  <a:tab pos="8084820" algn="l"/>
                  <a:tab pos="8534400" algn="l"/>
                  <a:tab pos="8983345" algn="l"/>
                </a:tabLst>
              </a:pPr>
              <a:t>13</a:t>
            </a:fld>
            <a:endParaRPr lang="en-GB" altLang="pl-PL" sz="1400">
              <a:solidFill>
                <a:srgbClr val="578963"/>
              </a:solidFill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857250" y="1714500"/>
            <a:ext cx="7572375" cy="8312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Wykonanie wydatków bieżących w podziale</a:t>
            </a:r>
          </a:p>
          <a:p>
            <a:pPr algn="ctr" eaLnBrk="0" hangingPunct="0"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na grupy wydatków, w %</a:t>
            </a:r>
          </a:p>
        </p:txBody>
      </p:sp>
      <p:sp>
        <p:nvSpPr>
          <p:cNvPr id="15363" name="Text Box 4"/>
          <p:cNvSpPr txBox="1">
            <a:spLocks noChangeArrowheads="1"/>
          </p:cNvSpPr>
          <p:nvPr/>
        </p:nvSpPr>
        <p:spPr bwMode="auto">
          <a:xfrm>
            <a:off x="539750" y="381635"/>
            <a:ext cx="8064500" cy="1332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 anchor="b"/>
          <a:lstStyle/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en-GB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801 – Oświata i wychowanie</a:t>
            </a:r>
            <a:br>
              <a:rPr lang="pl-PL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</a:br>
            <a:r>
              <a:rPr lang="pl-PL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</a:t>
            </a:r>
            <a:r>
              <a:rPr lang="en-GB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854 – Edukacyjna opieka wychowawcza</a:t>
            </a:r>
          </a:p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en-GB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750 - Administracja publiczna (GZO)</a:t>
            </a:r>
          </a:p>
        </p:txBody>
      </p:sp>
      <p:graphicFrame>
        <p:nvGraphicFramePr>
          <p:cNvPr id="6" name="Wykres 5"/>
          <p:cNvGraphicFramePr/>
          <p:nvPr/>
        </p:nvGraphicFramePr>
        <p:xfrm>
          <a:off x="1428728" y="2571744"/>
          <a:ext cx="6357982" cy="3929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4175775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1"/>
          <p:cNvSpPr txBox="1">
            <a:spLocks noChangeArrowheads="1"/>
          </p:cNvSpPr>
          <p:nvPr/>
        </p:nvSpPr>
        <p:spPr bwMode="auto">
          <a:xfrm>
            <a:off x="395605" y="821055"/>
            <a:ext cx="8661400" cy="1372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 anchor="b"/>
          <a:lstStyle/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en-GB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801 – Oświata i wychowanie </a:t>
            </a:r>
            <a:br>
              <a:rPr lang="en-GB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</a:br>
            <a:r>
              <a:rPr lang="en-GB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854 – Edukacyjna opieka wychowawcza</a:t>
            </a:r>
          </a:p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en-GB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750 - Administracja publiczna (GZO)</a:t>
            </a: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03214" y="3024505"/>
            <a:ext cx="8661400" cy="3356946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algn="ctr" eaLnBrk="0" hangingPunct="0"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en-GB" altLang="pl-PL" sz="20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  </a:t>
            </a:r>
            <a:r>
              <a:rPr lang="pl-PL" altLang="pl-PL" sz="20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 I.</a:t>
            </a:r>
            <a:r>
              <a:rPr lang="pl-PL" altLang="pl-PL" sz="2000" b="1" dirty="0">
                <a:solidFill>
                  <a:srgbClr val="FFC000"/>
                </a:solidFill>
                <a:latin typeface="Lucida Sans Unicode" panose="020B0602030504020204" pitchFamily="34" charset="0"/>
              </a:rPr>
              <a:t> </a:t>
            </a:r>
            <a:r>
              <a:rPr lang="pl-PL" altLang="pl-PL" sz="20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WYNAGRODZENIA I SKŁADNIKI NALICZONE OD WYNAGRODZEŃ </a:t>
            </a:r>
            <a:r>
              <a:rPr lang="pl-PL" altLang="pl-PL" sz="28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19 315 727 zł </a:t>
            </a:r>
          </a:p>
          <a:p>
            <a:pPr algn="ctr" eaLnBrk="0" hangingPunct="0"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dirty="0">
                <a:solidFill>
                  <a:srgbClr val="FFFF00"/>
                </a:solidFill>
                <a:latin typeface="Lucida Sans Unicode" panose="020B0602030504020204" pitchFamily="34" charset="0"/>
              </a:rPr>
              <a:t>(77,3</a:t>
            </a:r>
            <a:r>
              <a:rPr lang="en-GB" altLang="pl-PL" sz="2000" dirty="0">
                <a:solidFill>
                  <a:srgbClr val="FFFF00"/>
                </a:solidFill>
                <a:latin typeface="Lucida Sans Unicode" panose="020B0602030504020204" pitchFamily="34" charset="0"/>
              </a:rPr>
              <a:t>% </a:t>
            </a:r>
            <a:r>
              <a:rPr lang="pl-PL" altLang="pl-PL" sz="2000" dirty="0">
                <a:solidFill>
                  <a:srgbClr val="FFFF00"/>
                </a:solidFill>
                <a:latin typeface="Lucida Sans Unicode" panose="020B0602030504020204" pitchFamily="34" charset="0"/>
              </a:rPr>
              <a:t>wydatków‏ bieżących), w tym:</a:t>
            </a:r>
            <a:endParaRPr lang="en-GB" altLang="pl-PL" sz="2000" dirty="0">
              <a:solidFill>
                <a:srgbClr val="FFFF00"/>
              </a:solidFill>
              <a:latin typeface="Lucida Sans Unicode" panose="020B0602030504020204" pitchFamily="34" charset="0"/>
            </a:endParaRPr>
          </a:p>
          <a:p>
            <a:pPr eaLnBrk="0" hangingPunct="0">
              <a:buClr>
                <a:srgbClr val="FFFFFF"/>
              </a:buClr>
              <a:buSzPct val="100000"/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en-GB" altLang="pl-PL" sz="2000" dirty="0">
                <a:solidFill>
                  <a:srgbClr val="FFFFFF"/>
                </a:solidFill>
                <a:latin typeface="Lucida Sans Unicode" panose="020B0602030504020204" pitchFamily="34" charset="0"/>
              </a:rPr>
              <a:t> </a:t>
            </a:r>
            <a:r>
              <a:rPr lang="en-GB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</a:t>
            </a: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wynagrodzenia osobowe pracowników	15 100 835</a:t>
            </a:r>
            <a:r>
              <a:rPr lang="en-GB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</a:t>
            </a:r>
            <a:r>
              <a:rPr lang="en-GB" altLang="pl-PL" dirty="0" err="1">
                <a:solidFill>
                  <a:srgbClr val="FFFFFF"/>
                </a:solidFill>
                <a:latin typeface="Lucida Sans Unicode" panose="020B0602030504020204" pitchFamily="34" charset="0"/>
              </a:rPr>
              <a:t>zł</a:t>
            </a:r>
            <a:endParaRPr lang="pl-PL" altLang="pl-PL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  <a:p>
            <a:pPr eaLnBrk="0" hangingPunct="0">
              <a:buClr>
                <a:srgbClr val="FFFFFF"/>
              </a:buClr>
              <a:buSzPct val="100000"/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składki na ubezpieczenia społeczne		  2 804 834 zł</a:t>
            </a:r>
            <a:endParaRPr lang="en-GB" altLang="pl-PL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  <a:p>
            <a:pPr eaLnBrk="0" hangingPunct="0">
              <a:buClr>
                <a:srgbClr val="FFFFFF"/>
              </a:buClr>
              <a:buSzPct val="100000"/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en-GB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</a:t>
            </a: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dodatkowe wynagrodzenie roczne		  1 017 941 </a:t>
            </a:r>
            <a:r>
              <a:rPr lang="en-GB" altLang="pl-PL" dirty="0" err="1">
                <a:solidFill>
                  <a:srgbClr val="FFFFFF"/>
                </a:solidFill>
                <a:latin typeface="Lucida Sans Unicode" panose="020B0602030504020204" pitchFamily="34" charset="0"/>
              </a:rPr>
              <a:t>zł</a:t>
            </a:r>
            <a:endParaRPr lang="en-GB" altLang="pl-PL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  <a:p>
            <a:pPr eaLnBrk="0" hangingPunct="0">
              <a:buClr>
                <a:srgbClr val="FFFFFF"/>
              </a:buClr>
              <a:buSzPct val="100000"/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en-GB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</a:t>
            </a: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składki na Fundusz Pracy						305 369</a:t>
            </a:r>
            <a:r>
              <a:rPr lang="en-GB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</a:t>
            </a: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z</a:t>
            </a:r>
            <a:r>
              <a:rPr lang="en-GB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ł </a:t>
            </a:r>
            <a:endParaRPr lang="pl-PL" altLang="pl-PL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  <a:p>
            <a:pPr eaLnBrk="0" hangingPunct="0">
              <a:buClr>
                <a:srgbClr val="FFFFFF"/>
              </a:buClr>
              <a:buSzPct val="100000"/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wynagrodzenia bezosobowe					  86 748 zł</a:t>
            </a:r>
            <a:endParaRPr lang="en-GB" altLang="pl-PL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  <a:p>
            <a:pPr eaLnBrk="0" hangingPunct="0"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en-GB" altLang="pl-PL" dirty="0">
              <a:solidFill>
                <a:srgbClr val="FFFFFF"/>
              </a:solidFill>
              <a:latin typeface="Lucida Sans Unicode" panose="020B0602030504020204" pitchFamily="34" charset="0"/>
              <a:cs typeface="Arial" panose="020B0604020202020204" pitchFamily="34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1073150" y="2333943"/>
            <a:ext cx="66579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en-GB" altLang="pl-PL" b="1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Realizacja</a:t>
            </a:r>
            <a:r>
              <a:rPr lang="en-GB" altLang="pl-PL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 </a:t>
            </a:r>
            <a:r>
              <a:rPr lang="en-GB" altLang="pl-PL" b="1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wydatków</a:t>
            </a:r>
            <a:r>
              <a:rPr lang="en-GB" altLang="pl-PL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 </a:t>
            </a:r>
            <a:r>
              <a:rPr lang="en-GB" altLang="pl-PL" b="1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bieżących</a:t>
            </a:r>
            <a:r>
              <a:rPr lang="pl-PL" altLang="pl-PL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 </a:t>
            </a:r>
            <a:endParaRPr lang="en-GB" altLang="pl-PL" b="1" dirty="0">
              <a:solidFill>
                <a:schemeClr val="accent1">
                  <a:lumMod val="60000"/>
                  <a:lumOff val="40000"/>
                </a:schemeClr>
              </a:solidFill>
              <a:latin typeface="Lucida Sans Unicode" panose="020B0602030504020204" pitchFamily="34" charset="0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1"/>
          <p:cNvSpPr txBox="1">
            <a:spLocks noChangeArrowheads="1"/>
          </p:cNvSpPr>
          <p:nvPr/>
        </p:nvSpPr>
        <p:spPr bwMode="auto">
          <a:xfrm>
            <a:off x="473711" y="596900"/>
            <a:ext cx="8346439" cy="12479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 anchor="b"/>
          <a:lstStyle/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en-GB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801 – Oświata i wychowanie </a:t>
            </a:r>
            <a:br>
              <a:rPr lang="en-GB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</a:br>
            <a:r>
              <a:rPr lang="en-GB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854 – Edukacyjna opieka wychowawcza</a:t>
            </a:r>
          </a:p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en-GB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750 - Administracja publiczna (GZO)</a:t>
            </a: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539552" y="2596702"/>
            <a:ext cx="8604448" cy="42110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algn="ctr" eaLnBrk="0" hangingPunct="0"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II. WYDATKI ZWĄZANE Z DZIAŁALNOŚCIĄ STATUTOWĄ JEDNOSTEK</a:t>
            </a:r>
            <a:r>
              <a:rPr lang="pl-PL" altLang="pl-PL" sz="18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 </a:t>
            </a:r>
          </a:p>
          <a:p>
            <a:pPr algn="ctr" eaLnBrk="0" hangingPunct="0"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8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4 826 330 zł </a:t>
            </a:r>
          </a:p>
          <a:p>
            <a:pPr algn="ctr" eaLnBrk="0" hangingPunct="0"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 </a:t>
            </a:r>
            <a:r>
              <a:rPr lang="pl-PL" altLang="pl-PL" sz="2000" dirty="0">
                <a:solidFill>
                  <a:srgbClr val="FFFF00"/>
                </a:solidFill>
                <a:latin typeface="Lucida Sans Unicode" panose="020B0602030504020204" pitchFamily="34" charset="0"/>
              </a:rPr>
              <a:t>(19,3% wydatków bieżących), w tym m. in.</a:t>
            </a:r>
            <a:r>
              <a:rPr lang="en-GB" altLang="pl-PL" sz="2000" dirty="0">
                <a:solidFill>
                  <a:srgbClr val="FFFF00"/>
                </a:solidFill>
                <a:latin typeface="Lucida Sans Unicode" panose="020B0602030504020204" pitchFamily="34" charset="0"/>
              </a:rPr>
              <a:t>:</a:t>
            </a:r>
          </a:p>
          <a:p>
            <a:pPr eaLnBrk="0" hangingPunct="0">
              <a:spcBef>
                <a:spcPts val="875"/>
              </a:spcBef>
              <a:buClr>
                <a:srgbClr val="FFFFFF"/>
              </a:buClr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1800" dirty="0">
                <a:solidFill>
                  <a:srgbClr val="FFFFFF"/>
                </a:solidFill>
                <a:latin typeface="Lucida Sans Unicode" panose="020B0602030504020204" pitchFamily="34" charset="0"/>
              </a:rPr>
              <a:t> </a:t>
            </a: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zakup usług pozostałych				  	   1 660 325 zł</a:t>
            </a:r>
          </a:p>
          <a:p>
            <a:pPr eaLnBrk="0" hangingPunct="0">
              <a:buClr>
                <a:srgbClr val="FFFFFF"/>
              </a:buClr>
              <a:buSzPct val="100000"/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gaz, energia elektryczna, woda			 </a:t>
            </a:r>
            <a:r>
              <a:rPr lang="pl-PL" altLang="en-GB" dirty="0">
                <a:solidFill>
                  <a:srgbClr val="FFFFFF"/>
                </a:solidFill>
                <a:latin typeface="Lucida Sans Unicode" panose="020B0602030504020204" pitchFamily="34" charset="0"/>
              </a:rPr>
              <a:t>696</a:t>
            </a: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383</a:t>
            </a:r>
            <a:r>
              <a:rPr lang="en-GB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</a:t>
            </a: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z</a:t>
            </a:r>
            <a:r>
              <a:rPr lang="en-GB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ł</a:t>
            </a:r>
            <a:endParaRPr lang="pl-PL" altLang="pl-PL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  <a:p>
            <a:pPr eaLnBrk="0" hangingPunct="0">
              <a:buClr>
                <a:srgbClr val="FFFFFF"/>
              </a:buClr>
              <a:buSzPct val="100000"/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odpisy na ZFŚS									 832 194</a:t>
            </a:r>
            <a:r>
              <a:rPr lang="en-GB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</a:t>
            </a: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zł  </a:t>
            </a:r>
          </a:p>
          <a:p>
            <a:pPr eaLnBrk="0" hangingPunct="0">
              <a:buClr>
                <a:srgbClr val="FFFFFF"/>
              </a:buClr>
              <a:buSzPct val="100000"/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zakup materiałów i wyposażenia			 493 393 zł </a:t>
            </a:r>
          </a:p>
          <a:p>
            <a:pPr eaLnBrk="0" hangingPunct="0">
              <a:buClr>
                <a:srgbClr val="FFFFFF"/>
              </a:buClr>
              <a:buSzPct val="100000"/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remonty i modernizacje						 416 225 zł</a:t>
            </a:r>
          </a:p>
          <a:p>
            <a:pPr eaLnBrk="0" hangingPunct="0">
              <a:buClr>
                <a:srgbClr val="FFFFFF"/>
              </a:buClr>
              <a:buSzPct val="100000"/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zakup książek i pomocy</a:t>
            </a:r>
            <a:r>
              <a:rPr lang="en-GB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</a:t>
            </a:r>
            <a:r>
              <a:rPr lang="en-GB" altLang="pl-PL" dirty="0" err="1">
                <a:solidFill>
                  <a:srgbClr val="FFFFFF"/>
                </a:solidFill>
                <a:latin typeface="Lucida Sans Unicode" panose="020B0602030504020204" pitchFamily="34" charset="0"/>
              </a:rPr>
              <a:t>dydaktyczn</a:t>
            </a:r>
            <a:r>
              <a:rPr lang="pl-PL" altLang="pl-PL" dirty="0" err="1">
                <a:solidFill>
                  <a:srgbClr val="FFFFFF"/>
                </a:solidFill>
                <a:latin typeface="Lucida Sans Unicode" panose="020B0602030504020204" pitchFamily="34" charset="0"/>
              </a:rPr>
              <a:t>ych</a:t>
            </a: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	 4</a:t>
            </a:r>
            <a:r>
              <a:rPr lang="pl-PL" altLang="en-GB" dirty="0">
                <a:solidFill>
                  <a:srgbClr val="FFFFFF"/>
                </a:solidFill>
                <a:latin typeface="Lucida Sans Unicode" panose="020B0602030504020204" pitchFamily="34" charset="0"/>
              </a:rPr>
              <a:t>10</a:t>
            </a: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194</a:t>
            </a:r>
            <a:r>
              <a:rPr lang="en-GB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</a:t>
            </a:r>
            <a:r>
              <a:rPr lang="en-GB" altLang="pl-PL" dirty="0" err="1">
                <a:solidFill>
                  <a:srgbClr val="FFFFFF"/>
                </a:solidFill>
                <a:latin typeface="Lucida Sans Unicode" panose="020B0602030504020204" pitchFamily="34" charset="0"/>
              </a:rPr>
              <a:t>zł</a:t>
            </a:r>
            <a:endParaRPr lang="en-GB" altLang="pl-PL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  <a:p>
            <a:pPr indent="0" eaLnBrk="0" hangingPunct="0">
              <a:buClr>
                <a:srgbClr val="FFFFFF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en-GB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  <a:p>
            <a:pPr eaLnBrk="0" hangingPunct="0">
              <a:buClr>
                <a:srgbClr val="FFFFFF"/>
              </a:buClr>
              <a:buSzPct val="100000"/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en-GB" altLang="pl-PL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1910715" y="1988840"/>
            <a:ext cx="5469597" cy="4638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algn="ctr" eaLnBrk="0" hangingPunct="0"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Realizacja wydatków bieżących</a:t>
            </a:r>
            <a:r>
              <a:rPr lang="pl-PL" altLang="pl-PL" b="1" dirty="0">
                <a:solidFill>
                  <a:srgbClr val="F88A10"/>
                </a:solidFill>
                <a:latin typeface="Lucida Sans Unicode" panose="020B0602030504020204" pitchFamily="34" charset="0"/>
              </a:rPr>
              <a:t>  </a:t>
            </a:r>
          </a:p>
        </p:txBody>
      </p:sp>
      <p:sp>
        <p:nvSpPr>
          <p:cNvPr id="19460" name="AutoShape 10" descr="http://www.nieporet.pl/gmina3/pliki/galerie/galeria_0193/foto_0058.jpg"/>
          <p:cNvSpPr>
            <a:spLocks noChangeAspect="1" noChangeArrowheads="1"/>
          </p:cNvSpPr>
          <p:nvPr/>
        </p:nvSpPr>
        <p:spPr bwMode="auto">
          <a:xfrm>
            <a:off x="168275" y="-16351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1"/>
          <p:cNvSpPr txBox="1">
            <a:spLocks noChangeArrowheads="1"/>
          </p:cNvSpPr>
          <p:nvPr/>
        </p:nvSpPr>
        <p:spPr bwMode="auto">
          <a:xfrm>
            <a:off x="569913" y="1200150"/>
            <a:ext cx="8280400" cy="939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 anchor="b"/>
          <a:lstStyle/>
          <a:p>
            <a:pPr algn="ctr" eaLnBrk="0" hangingPunct="0">
              <a:lnSpc>
                <a:spcPct val="90000"/>
              </a:lnSpc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en-GB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801 – Oświata i wychowanie </a:t>
            </a:r>
            <a:br>
              <a:rPr lang="en-GB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</a:br>
            <a:r>
              <a:rPr lang="en-GB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854 – Edukacyjna opieka wychowawcza</a:t>
            </a:r>
          </a:p>
          <a:p>
            <a:pPr algn="ctr" eaLnBrk="0" hangingPunct="0">
              <a:lnSpc>
                <a:spcPct val="90000"/>
              </a:lnSpc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en-GB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750 - Administracja publiczna (GZO)</a:t>
            </a: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570865" y="2973070"/>
            <a:ext cx="8002588" cy="3780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WYDATKI ZWĄZANE Z DZIAŁALNOŚCIĄ STATUTOWĄ JEDNOSTEK cd.: </a:t>
            </a:r>
          </a:p>
          <a:p>
            <a:pPr eaLnBrk="0" hangingPunct="0">
              <a:spcBef>
                <a:spcPts val="875"/>
              </a:spcBef>
              <a:buClr>
                <a:srgbClr val="FFFFFF"/>
              </a:buClr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dirty="0">
                <a:solidFill>
                  <a:srgbClr val="FFFFFF"/>
                </a:solidFill>
                <a:latin typeface="Lucida Sans Unicode" panose="020B0602030504020204" pitchFamily="34" charset="0"/>
              </a:rPr>
              <a:t> </a:t>
            </a: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szkolenia pracowników					   108 737 zł</a:t>
            </a:r>
          </a:p>
          <a:p>
            <a:pPr eaLnBrk="0" hangingPunct="0">
              <a:buClr>
                <a:srgbClr val="FFFFFF"/>
              </a:buClr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opłaty za wynajem							54 836 zł</a:t>
            </a:r>
          </a:p>
          <a:p>
            <a:pPr eaLnBrk="0" hangingPunct="0">
              <a:buClr>
                <a:srgbClr val="FFFFFF"/>
              </a:buClr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ryczałty i delegacje krajowe					</a:t>
            </a:r>
            <a:r>
              <a:rPr lang="pl-PL" altLang="en-GB" dirty="0">
                <a:solidFill>
                  <a:srgbClr val="FFFFFF"/>
                </a:solidFill>
                <a:latin typeface="Lucida Sans Unicode" panose="020B0602030504020204" pitchFamily="34" charset="0"/>
              </a:rPr>
              <a:t>36 140</a:t>
            </a:r>
            <a:r>
              <a:rPr lang="en-GB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</a:t>
            </a: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z</a:t>
            </a:r>
            <a:r>
              <a:rPr lang="en-GB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ł</a:t>
            </a:r>
            <a:endParaRPr lang="pl-PL" altLang="pl-PL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  <a:p>
            <a:pPr eaLnBrk="0" hangingPunct="0">
              <a:buClr>
                <a:srgbClr val="FFFFFF"/>
              </a:buClr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zakup usług telekomunikacyjnych		</a:t>
            </a:r>
            <a:r>
              <a:rPr lang="pl-PL" altLang="en-GB" dirty="0">
                <a:solidFill>
                  <a:srgbClr val="FFFFFF"/>
                </a:solidFill>
                <a:latin typeface="Lucida Sans Unicode" panose="020B0602030504020204" pitchFamily="34" charset="0"/>
              </a:rPr>
              <a:t>33 454 </a:t>
            </a: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zł  </a:t>
            </a:r>
          </a:p>
          <a:p>
            <a:pPr eaLnBrk="0" hangingPunct="0">
              <a:buClr>
                <a:srgbClr val="FFFFFF"/>
              </a:buClr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zakup usług zdrowotnych					19 916 zł </a:t>
            </a:r>
          </a:p>
          <a:p>
            <a:pPr eaLnBrk="0" hangingPunct="0">
              <a:buClr>
                <a:srgbClr val="FFFFFF"/>
              </a:buClr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różne opłaty i składki							23 397 zł</a:t>
            </a:r>
          </a:p>
          <a:p>
            <a:pPr eaLnBrk="0" hangingPunct="0">
              <a:buClr>
                <a:srgbClr val="FFFFFF"/>
              </a:buClr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</a:t>
            </a:r>
            <a:r>
              <a:rPr lang="en-GB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po</a:t>
            </a:r>
            <a:r>
              <a:rPr lang="pl-PL" altLang="en-GB" dirty="0" err="1">
                <a:solidFill>
                  <a:srgbClr val="FFFFFF"/>
                </a:solidFill>
                <a:latin typeface="Lucida Sans Unicode" panose="020B0602030504020204" pitchFamily="34" charset="0"/>
              </a:rPr>
              <a:t>dróże</a:t>
            </a:r>
            <a:r>
              <a:rPr lang="pl-PL" altLang="en-GB" dirty="0">
                <a:solidFill>
                  <a:srgbClr val="FFFFFF"/>
                </a:solidFill>
                <a:latin typeface="Lucida Sans Unicode" panose="020B0602030504020204" pitchFamily="34" charset="0"/>
              </a:rPr>
              <a:t> zagraniczne							18</a:t>
            </a: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445</a:t>
            </a:r>
            <a:r>
              <a:rPr lang="en-GB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</a:t>
            </a:r>
            <a:r>
              <a:rPr lang="en-GB" altLang="pl-PL" dirty="0" err="1">
                <a:solidFill>
                  <a:srgbClr val="FFFFFF"/>
                </a:solidFill>
                <a:latin typeface="Lucida Sans Unicode" panose="020B0602030504020204" pitchFamily="34" charset="0"/>
              </a:rPr>
              <a:t>zł</a:t>
            </a:r>
            <a:endParaRPr lang="en-GB" altLang="pl-PL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  <a:p>
            <a:pPr eaLnBrk="0" hangingPunct="0">
              <a:buClr>
                <a:srgbClr val="FFFFFF"/>
              </a:buClr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en-GB" altLang="pl-PL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1974850" y="2281238"/>
            <a:ext cx="54721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Realizacja wydatków bieżących</a:t>
            </a:r>
            <a:r>
              <a:rPr lang="pl-PL" altLang="pl-PL" b="1" dirty="0">
                <a:solidFill>
                  <a:srgbClr val="F88A10"/>
                </a:solidFill>
                <a:latin typeface="Lucida Sans Unicode" panose="020B0602030504020204" pitchFamily="34" charset="0"/>
              </a:rPr>
              <a:t>  </a:t>
            </a:r>
          </a:p>
        </p:txBody>
      </p:sp>
      <p:sp>
        <p:nvSpPr>
          <p:cNvPr id="21508" name="AutoShape 10" descr="http://www.nieporet.pl/gmina3/pliki/galerie/galeria_0193/foto_0058.jpg"/>
          <p:cNvSpPr>
            <a:spLocks noChangeAspect="1" noChangeArrowheads="1"/>
          </p:cNvSpPr>
          <p:nvPr/>
        </p:nvSpPr>
        <p:spPr bwMode="auto">
          <a:xfrm>
            <a:off x="168275" y="-16351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>
              <a:lnSpc>
                <a:spcPct val="90000"/>
              </a:lnSpc>
            </a:pPr>
            <a:endParaRPr lang="pl-PL" altLang="pl-PL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1"/>
          <p:cNvSpPr txBox="1">
            <a:spLocks noChangeArrowheads="1"/>
          </p:cNvSpPr>
          <p:nvPr/>
        </p:nvSpPr>
        <p:spPr bwMode="auto">
          <a:xfrm>
            <a:off x="678498" y="842307"/>
            <a:ext cx="7969250" cy="1357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 anchor="b"/>
          <a:lstStyle/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en-GB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801 – Oświata i wychowanie </a:t>
            </a:r>
            <a:br>
              <a:rPr lang="en-GB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</a:br>
            <a:r>
              <a:rPr lang="en-GB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854 – Edukacyjna opieka wychowawcza</a:t>
            </a:r>
          </a:p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en-GB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750 - Administracja publiczna (GZO)</a:t>
            </a: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395537" y="3084509"/>
            <a:ext cx="8141404" cy="28875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algn="ctr" eaLnBrk="0" hangingPunct="0"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III. ŚWIADCZENIA NA RZECZ OSÓB FIZYCZNYCH  </a:t>
            </a:r>
          </a:p>
          <a:p>
            <a:pPr algn="ctr" eaLnBrk="0" hangingPunct="0"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8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837 814 zł </a:t>
            </a:r>
          </a:p>
          <a:p>
            <a:pPr algn="ctr" eaLnBrk="0" hangingPunct="0"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dirty="0">
                <a:solidFill>
                  <a:srgbClr val="FFFF00"/>
                </a:solidFill>
                <a:latin typeface="Lucida Sans Unicode" panose="020B0602030504020204" pitchFamily="34" charset="0"/>
              </a:rPr>
              <a:t>(3,4% wydatków bieżących), w tym m. in.</a:t>
            </a:r>
            <a:r>
              <a:rPr lang="en-GB" altLang="pl-PL" sz="2000" dirty="0">
                <a:solidFill>
                  <a:srgbClr val="FFFF00"/>
                </a:solidFill>
                <a:latin typeface="Lucida Sans Unicode" panose="020B0602030504020204" pitchFamily="34" charset="0"/>
              </a:rPr>
              <a:t>:</a:t>
            </a:r>
            <a:endParaRPr lang="pl-PL" altLang="pl-PL" sz="2000" dirty="0">
              <a:solidFill>
                <a:srgbClr val="FFFF00"/>
              </a:solidFill>
              <a:latin typeface="Lucida Sans Unicode" panose="020B0602030504020204" pitchFamily="34" charset="0"/>
            </a:endParaRPr>
          </a:p>
          <a:p>
            <a:pPr algn="ctr" eaLnBrk="0" hangingPunct="0"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pl-PL" sz="800" dirty="0">
              <a:solidFill>
                <a:srgbClr val="FFFF00"/>
              </a:solidFill>
              <a:latin typeface="Lucida Sans Unicode" panose="020B0602030504020204" pitchFamily="34" charset="0"/>
            </a:endParaRPr>
          </a:p>
          <a:p>
            <a:pPr eaLnBrk="0" hangingPunct="0">
              <a:spcBef>
                <a:spcPts val="875"/>
              </a:spcBef>
              <a:buClr>
                <a:srgbClr val="FFFFFF"/>
              </a:buClr>
              <a:buSzPct val="100000"/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dodatek wiejski, fundusz zdrowotny		792 834 zł</a:t>
            </a:r>
          </a:p>
          <a:p>
            <a:pPr eaLnBrk="0" hangingPunct="0">
              <a:spcBef>
                <a:spcPts val="0"/>
              </a:spcBef>
              <a:buClr>
                <a:srgbClr val="FFFFFF"/>
              </a:buClr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pl-PL" sz="200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  <a:p>
            <a:pPr eaLnBrk="0" hangingPunct="0">
              <a:buClr>
                <a:srgbClr val="FFFFFF"/>
              </a:buClr>
              <a:buSzPct val="100000"/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stypendia za naukę i osiągnięcia</a:t>
            </a:r>
          </a:p>
          <a:p>
            <a:pPr eaLnBrk="0" hangingPunct="0">
              <a:buClr>
                <a:srgbClr val="FFFFFF"/>
              </a:buClr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 sportowe											  44 980</a:t>
            </a:r>
            <a:r>
              <a:rPr lang="en-GB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</a:t>
            </a: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z</a:t>
            </a:r>
            <a:r>
              <a:rPr lang="en-GB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ł</a:t>
            </a:r>
            <a:endParaRPr lang="pl-PL" altLang="pl-PL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  <a:p>
            <a:pPr eaLnBrk="0" hangingPunct="0">
              <a:buClr>
                <a:srgbClr val="FFFFFF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en-GB" altLang="pl-PL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1869739" y="2366318"/>
            <a:ext cx="55880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Realizacja wydatków bieżących</a:t>
            </a:r>
            <a:r>
              <a:rPr lang="pl-PL" altLang="pl-PL" b="1" dirty="0">
                <a:solidFill>
                  <a:srgbClr val="F88A10"/>
                </a:solidFill>
                <a:latin typeface="Lucida Sans Unicode" panose="020B0602030504020204" pitchFamily="34" charset="0"/>
              </a:rPr>
              <a:t>  </a:t>
            </a:r>
          </a:p>
        </p:txBody>
      </p:sp>
      <p:sp>
        <p:nvSpPr>
          <p:cNvPr id="23556" name="AutoShape 10" descr="http://www.nieporet.pl/gmina3/pliki/galerie/galeria_0193/foto_0058.jpg"/>
          <p:cNvSpPr>
            <a:spLocks noChangeAspect="1" noChangeArrowheads="1"/>
          </p:cNvSpPr>
          <p:nvPr/>
        </p:nvSpPr>
        <p:spPr bwMode="auto">
          <a:xfrm>
            <a:off x="168275" y="-16351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1"/>
          <p:cNvSpPr txBox="1">
            <a:spLocks noChangeArrowheads="1"/>
          </p:cNvSpPr>
          <p:nvPr/>
        </p:nvSpPr>
        <p:spPr bwMode="auto">
          <a:xfrm>
            <a:off x="6553200" y="6248400"/>
            <a:ext cx="1887538" cy="439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/>
          <a:lstStyle/>
          <a:p>
            <a:pPr algn="r" eaLnBrk="0" hangingPunct="0"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fld id="{C8B1A41D-3574-4F0E-8D15-5F5E6DED4E08}" type="slidenum">
              <a:rPr lang="en-GB" altLang="pl-PL" sz="1400">
                <a:solidFill>
                  <a:srgbClr val="578963"/>
                </a:solidFill>
              </a:rPr>
              <a:pPr algn="r" eaLnBrk="0" hangingPunct="0">
                <a:spcBef>
                  <a:spcPts val="875"/>
                </a:spcBef>
                <a:buSzPct val="100000"/>
                <a:buFont typeface="Times New Roman" panose="02020603050405020304" pitchFamily="18" charset="0"/>
                <a:buNone/>
                <a:tabLst>
                  <a:tab pos="0" algn="l"/>
                  <a:tab pos="447675" algn="l"/>
                  <a:tab pos="896620" algn="l"/>
                  <a:tab pos="1346200" algn="l"/>
                  <a:tab pos="1795145" algn="l"/>
                  <a:tab pos="2244725" algn="l"/>
                  <a:tab pos="2693670" algn="l"/>
                  <a:tab pos="3143250" algn="l"/>
                  <a:tab pos="3592195" algn="l"/>
                  <a:tab pos="4041775" algn="l"/>
                  <a:tab pos="4490720" algn="l"/>
                  <a:tab pos="4940300" algn="l"/>
                  <a:tab pos="5389245" algn="l"/>
                  <a:tab pos="5838825" algn="l"/>
                  <a:tab pos="6287770" algn="l"/>
                  <a:tab pos="6737350" algn="l"/>
                  <a:tab pos="7186295" algn="l"/>
                  <a:tab pos="7635875" algn="l"/>
                  <a:tab pos="8084820" algn="l"/>
                  <a:tab pos="8534400" algn="l"/>
                  <a:tab pos="8983345" algn="l"/>
                </a:tabLst>
              </a:pPr>
              <a:t>18</a:t>
            </a:fld>
            <a:endParaRPr lang="en-GB" altLang="pl-PL" sz="1400">
              <a:solidFill>
                <a:srgbClr val="578963"/>
              </a:solidFill>
            </a:endParaRPr>
          </a:p>
        </p:txBody>
      </p:sp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179512" y="476251"/>
            <a:ext cx="8640960" cy="151258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 anchor="ctr"/>
          <a:lstStyle/>
          <a:p>
            <a:pPr algn="ctr" eaLnBrk="0" hangingPunct="0"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Miesięczne wydatki na szkoły i przedszkola</a:t>
            </a:r>
          </a:p>
          <a:p>
            <a:pPr algn="ctr" eaLnBrk="0" hangingPunct="0"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w przeliczeniu na 1 ucznia, w zł:         </a:t>
            </a:r>
            <a:endParaRPr lang="pl-PL" altLang="pl-PL" b="1" dirty="0">
              <a:solidFill>
                <a:schemeClr val="accent1">
                  <a:lumMod val="60000"/>
                  <a:lumOff val="40000"/>
                </a:schemeClr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27651" name="Rectangle 4"/>
          <p:cNvSpPr>
            <a:spLocks noChangeArrowheads="1"/>
          </p:cNvSpPr>
          <p:nvPr/>
        </p:nvSpPr>
        <p:spPr bwMode="auto">
          <a:xfrm>
            <a:off x="500063" y="476250"/>
            <a:ext cx="7777162" cy="360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 anchor="b"/>
          <a:lstStyle/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en-GB" altLang="pl-PL" sz="2800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27652" name="pole tekstowe 3"/>
          <p:cNvSpPr txBox="1">
            <a:spLocks noChangeArrowheads="1"/>
          </p:cNvSpPr>
          <p:nvPr/>
        </p:nvSpPr>
        <p:spPr bwMode="auto">
          <a:xfrm>
            <a:off x="323528" y="1988840"/>
            <a:ext cx="8928992" cy="4770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 eaLnBrk="0" hangingPunct="0">
              <a:buFont typeface="Wingdings" panose="05000000000000000000" pitchFamily="2" charset="2"/>
              <a:buChar char="v"/>
            </a:pPr>
            <a:r>
              <a:rPr lang="pl-PL" altLang="pl-PL" b="1" dirty="0"/>
              <a:t>Szkoła Podstawowa w Józefowie						805,13	</a:t>
            </a:r>
          </a:p>
          <a:p>
            <a:pPr marL="342900" indent="-342900" eaLnBrk="0" hangingPunct="0">
              <a:buFont typeface="Wingdings" panose="05000000000000000000" pitchFamily="2" charset="2"/>
              <a:buChar char="v"/>
            </a:pPr>
            <a:r>
              <a:rPr lang="pl-PL" altLang="pl-PL" b="1" dirty="0"/>
              <a:t>Szkoła Podstawowa w Nieporęcie						923,80</a:t>
            </a:r>
          </a:p>
          <a:p>
            <a:pPr marL="342900" indent="-342900" eaLnBrk="0" hangingPunct="0">
              <a:buFont typeface="Wingdings" panose="05000000000000000000" pitchFamily="2" charset="2"/>
              <a:buChar char="v"/>
            </a:pPr>
            <a:r>
              <a:rPr lang="pl-PL" altLang="pl-PL" b="1" dirty="0"/>
              <a:t>SP w Stanisławowie Pierwszym							923,92 </a:t>
            </a:r>
          </a:p>
          <a:p>
            <a:pPr marL="342900" indent="-342900" eaLnBrk="0" hangingPunct="0">
              <a:buFont typeface="Wingdings" panose="05000000000000000000" pitchFamily="2" charset="2"/>
              <a:buChar char="v"/>
            </a:pPr>
            <a:r>
              <a:rPr lang="pl-PL" altLang="pl-PL" b="1" dirty="0"/>
              <a:t>Szkoła Podstawowa w Izabelinie						934,95	</a:t>
            </a:r>
          </a:p>
          <a:p>
            <a:pPr marL="342900" indent="-342900" eaLnBrk="0" hangingPunct="0">
              <a:buFont typeface="Wingdings" panose="05000000000000000000" pitchFamily="2" charset="2"/>
              <a:buChar char="v"/>
            </a:pPr>
            <a:r>
              <a:rPr lang="pl-PL" altLang="pl-PL" b="1" dirty="0"/>
              <a:t>Szkoła Podstawowa w Białobrzegach					960,89</a:t>
            </a:r>
          </a:p>
          <a:p>
            <a:pPr marL="342900" indent="-342900" eaLnBrk="0" hangingPunct="0">
              <a:buFont typeface="Wingdings" panose="05000000000000000000" pitchFamily="2" charset="2"/>
              <a:buChar char="v"/>
            </a:pPr>
            <a:endParaRPr lang="pl-PL" altLang="pl-PL" b="1" dirty="0"/>
          </a:p>
          <a:p>
            <a:pPr marL="342900" indent="-342900" eaLnBrk="0" hangingPunct="0">
              <a:buFont typeface="Wingdings" panose="05000000000000000000" pitchFamily="2" charset="2"/>
              <a:buChar char="v"/>
            </a:pPr>
            <a:r>
              <a:rPr lang="pl-PL" altLang="pl-PL" b="1" dirty="0"/>
              <a:t>ZSP w Wólce Radzymińskiej					   	   1 134,80								</a:t>
            </a:r>
          </a:p>
          <a:p>
            <a:pPr marL="342900" indent="-342900" eaLnBrk="0" hangingPunct="0">
              <a:buFont typeface="Wingdings" panose="05000000000000000000" pitchFamily="2" charset="2"/>
              <a:buChar char="v"/>
            </a:pPr>
            <a:r>
              <a:rPr lang="pl-PL" altLang="pl-PL" b="1" dirty="0"/>
              <a:t>Gminne Przedszkole w Białobrzegach			   	   1 010,75		</a:t>
            </a:r>
          </a:p>
          <a:p>
            <a:pPr marL="342900" indent="-342900" eaLnBrk="0" hangingPunct="0">
              <a:buFont typeface="Wingdings" panose="05000000000000000000" pitchFamily="2" charset="2"/>
              <a:buChar char="v"/>
            </a:pPr>
            <a:r>
              <a:rPr lang="pl-PL" altLang="pl-PL" b="1" dirty="0"/>
              <a:t>Gminne Przedszkole w Nieporęcie				  	   1 015,30	</a:t>
            </a:r>
          </a:p>
          <a:p>
            <a:pPr marL="342900" indent="-342900" eaLnBrk="0" hangingPunct="0">
              <a:buFont typeface="Wingdings" panose="05000000000000000000" pitchFamily="2" charset="2"/>
              <a:buChar char="v"/>
            </a:pPr>
            <a:r>
              <a:rPr lang="pl-PL" altLang="pl-PL" b="1" dirty="0"/>
              <a:t>Gminne Przedszkole w Zegrzu Południowym	         1 243,64			</a:t>
            </a:r>
            <a:endParaRPr lang="pl-PL" altLang="pl-PL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  <a:p>
            <a:pPr eaLnBrk="0" hangingPunct="0"/>
            <a:endParaRPr lang="pl-PL" altLang="pl-PL" sz="1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423921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1"/>
          <p:cNvSpPr txBox="1">
            <a:spLocks noChangeArrowheads="1"/>
          </p:cNvSpPr>
          <p:nvPr/>
        </p:nvSpPr>
        <p:spPr bwMode="auto">
          <a:xfrm>
            <a:off x="6553200" y="6248400"/>
            <a:ext cx="1887538" cy="439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/>
          <a:lstStyle/>
          <a:p>
            <a:pPr algn="r" eaLnBrk="0" hangingPunct="0"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fld id="{3A398FBB-3FF6-4C5E-B3E1-370D2243D23D}" type="slidenum">
              <a:rPr lang="en-GB" altLang="pl-PL" sz="1400">
                <a:solidFill>
                  <a:srgbClr val="578963"/>
                </a:solidFill>
              </a:rPr>
              <a:pPr algn="r" eaLnBrk="0" hangingPunct="0">
                <a:spcBef>
                  <a:spcPts val="875"/>
                </a:spcBef>
                <a:buSzPct val="100000"/>
                <a:buFont typeface="Times New Roman" panose="02020603050405020304" pitchFamily="18" charset="0"/>
                <a:buNone/>
                <a:tabLst>
                  <a:tab pos="0" algn="l"/>
                  <a:tab pos="447675" algn="l"/>
                  <a:tab pos="896620" algn="l"/>
                  <a:tab pos="1346200" algn="l"/>
                  <a:tab pos="1795145" algn="l"/>
                  <a:tab pos="2244725" algn="l"/>
                  <a:tab pos="2693670" algn="l"/>
                  <a:tab pos="3143250" algn="l"/>
                  <a:tab pos="3592195" algn="l"/>
                  <a:tab pos="4041775" algn="l"/>
                  <a:tab pos="4490720" algn="l"/>
                  <a:tab pos="4940300" algn="l"/>
                  <a:tab pos="5389245" algn="l"/>
                  <a:tab pos="5838825" algn="l"/>
                  <a:tab pos="6287770" algn="l"/>
                  <a:tab pos="6737350" algn="l"/>
                  <a:tab pos="7186295" algn="l"/>
                  <a:tab pos="7635875" algn="l"/>
                  <a:tab pos="8084820" algn="l"/>
                  <a:tab pos="8534400" algn="l"/>
                  <a:tab pos="8983345" algn="l"/>
                </a:tabLst>
              </a:pPr>
              <a:t>19</a:t>
            </a:fld>
            <a:endParaRPr lang="en-GB" altLang="pl-PL" sz="1400">
              <a:solidFill>
                <a:srgbClr val="578963"/>
              </a:solidFill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541020" y="1827518"/>
            <a:ext cx="8135938" cy="4616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algn="ctr" eaLnBrk="0" hangingPunct="0"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Źródła finansowania wydatków bieżących</a:t>
            </a:r>
            <a:r>
              <a:rPr lang="en-GB" altLang="pl-PL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 </a:t>
            </a:r>
            <a:r>
              <a:rPr lang="en-GB" altLang="pl-PL" b="1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na</a:t>
            </a:r>
            <a:r>
              <a:rPr lang="en-GB" altLang="pl-PL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 </a:t>
            </a:r>
            <a:r>
              <a:rPr lang="pl-PL" altLang="pl-PL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oświatę</a:t>
            </a:r>
            <a:endParaRPr lang="en-GB" altLang="pl-PL" b="1" dirty="0">
              <a:solidFill>
                <a:schemeClr val="accent1">
                  <a:lumMod val="60000"/>
                  <a:lumOff val="40000"/>
                </a:schemeClr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10243" name="Text Box 4"/>
          <p:cNvSpPr txBox="1">
            <a:spLocks noChangeArrowheads="1"/>
          </p:cNvSpPr>
          <p:nvPr/>
        </p:nvSpPr>
        <p:spPr bwMode="auto">
          <a:xfrm>
            <a:off x="500063" y="555943"/>
            <a:ext cx="8177212" cy="12715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 anchor="b"/>
          <a:lstStyle/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en-GB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801 – Oświata i wychowanie</a:t>
            </a:r>
            <a:br>
              <a:rPr lang="pl-PL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</a:br>
            <a:r>
              <a:rPr lang="pl-PL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</a:t>
            </a:r>
            <a:r>
              <a:rPr lang="en-GB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854 – </a:t>
            </a:r>
            <a:r>
              <a:rPr lang="pl-PL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Edukacyjna</a:t>
            </a:r>
            <a:r>
              <a:rPr lang="en-GB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</a:t>
            </a:r>
            <a:r>
              <a:rPr lang="pl-PL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opieka wychowawcza</a:t>
            </a:r>
          </a:p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750 - Administracja publiczna - GZO</a:t>
            </a:r>
          </a:p>
        </p:txBody>
      </p:sp>
      <p:graphicFrame>
        <p:nvGraphicFramePr>
          <p:cNvPr id="6" name="Wykres 5"/>
          <p:cNvGraphicFramePr/>
          <p:nvPr/>
        </p:nvGraphicFramePr>
        <p:xfrm>
          <a:off x="1571604" y="2357430"/>
          <a:ext cx="5786478" cy="4286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83247410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AutoShape 6" descr="https://lh4.googleusercontent.com/-Kub6KtPgXVg/T6wndfbawMI/AAAAAAAAASg/HpphTFeTKQE/s640/P1120936.JPG"/>
          <p:cNvSpPr>
            <a:spLocks noChangeAspect="1" noChangeArrowheads="1"/>
          </p:cNvSpPr>
          <p:nvPr/>
        </p:nvSpPr>
        <p:spPr bwMode="auto">
          <a:xfrm>
            <a:off x="168275" y="-16351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5124" name="AutoShape 8" descr="https://lh4.googleusercontent.com/-Kub6KtPgXVg/T6wndfbawMI/AAAAAAAAASg/HpphTFeTKQE/s640/P1120936.JPG"/>
          <p:cNvSpPr>
            <a:spLocks noChangeAspect="1" noChangeArrowheads="1"/>
          </p:cNvSpPr>
          <p:nvPr/>
        </p:nvSpPr>
        <p:spPr bwMode="auto">
          <a:xfrm>
            <a:off x="168275" y="-16351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5125" name="AutoShape 10" descr="http://upload.wikimedia.org/wikipedia/commons/thumb/3/32/Amanita_muscaria_3_vliegenzwammen_op_rij.jpg/250px-Amanita_muscaria_3_vliegenzwammen_op_rij.jpg"/>
          <p:cNvSpPr>
            <a:spLocks noChangeAspect="1" noChangeArrowheads="1"/>
          </p:cNvSpPr>
          <p:nvPr/>
        </p:nvSpPr>
        <p:spPr bwMode="auto">
          <a:xfrm>
            <a:off x="323528" y="741290"/>
            <a:ext cx="8420567" cy="13502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 sz="2800" dirty="0"/>
          </a:p>
        </p:txBody>
      </p:sp>
      <p:sp>
        <p:nvSpPr>
          <p:cNvPr id="5126" name="AutoShape 12" descr="http://upload.wikimedia.org/wikipedia/commons/thumb/3/32/Amanita_muscaria_3_vliegenzwammen_op_rij.jpg/250px-Amanita_muscaria_3_vliegenzwammen_op_rij.jpg"/>
          <p:cNvSpPr>
            <a:spLocks noChangeAspect="1" noChangeArrowheads="1"/>
          </p:cNvSpPr>
          <p:nvPr/>
        </p:nvSpPr>
        <p:spPr bwMode="auto">
          <a:xfrm>
            <a:off x="2140585" y="288925"/>
            <a:ext cx="4355465" cy="179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5127" name="AutoShape 14" descr="https://lh4.googleusercontent.com/-K-76rZJH82I/TmJY-hfzDdI/AAAAAAAAE6U/Yp7mh_KqREU/s640/P9010213.JPG"/>
          <p:cNvSpPr>
            <a:spLocks noChangeAspect="1" noChangeArrowheads="1"/>
          </p:cNvSpPr>
          <p:nvPr/>
        </p:nvSpPr>
        <p:spPr bwMode="auto">
          <a:xfrm>
            <a:off x="168275" y="-16351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5128" name="AutoShape 16" descr="https://lh4.googleusercontent.com/-K-76rZJH82I/TmJY-hfzDdI/AAAAAAAAE6U/Yp7mh_KqREU/s640/P9010213.JPG"/>
          <p:cNvSpPr>
            <a:spLocks noChangeAspect="1" noChangeArrowheads="1"/>
          </p:cNvSpPr>
          <p:nvPr/>
        </p:nvSpPr>
        <p:spPr bwMode="auto">
          <a:xfrm>
            <a:off x="168275" y="-16351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5129" name="AutoShape 18" descr="https://lh5.googleusercontent.com/-QPnMipalrNE/TmJZU76vByI/AAAAAAAAE8A/P7AX37A_j5U/s640/P1150178.JPG"/>
          <p:cNvSpPr>
            <a:spLocks noChangeAspect="1" noChangeArrowheads="1"/>
          </p:cNvSpPr>
          <p:nvPr/>
        </p:nvSpPr>
        <p:spPr bwMode="auto">
          <a:xfrm>
            <a:off x="168275" y="-16351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5130" name="AutoShape 20" descr="https://lh5.googleusercontent.com/-QPnMipalrNE/TmJZU76vByI/AAAAAAAAE8A/P7AX37A_j5U/s640/P1150178.JPG"/>
          <p:cNvSpPr>
            <a:spLocks noChangeAspect="1" noChangeArrowheads="1"/>
          </p:cNvSpPr>
          <p:nvPr/>
        </p:nvSpPr>
        <p:spPr bwMode="auto">
          <a:xfrm>
            <a:off x="168275" y="-16351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5131" name="pole tekstowe 12"/>
          <p:cNvSpPr txBox="1">
            <a:spLocks noChangeArrowheads="1"/>
          </p:cNvSpPr>
          <p:nvPr/>
        </p:nvSpPr>
        <p:spPr bwMode="auto">
          <a:xfrm>
            <a:off x="1115616" y="5715092"/>
            <a:ext cx="705678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r>
              <a:rPr lang="pl-PL" altLang="pl-PL" sz="2000" b="1" dirty="0">
                <a:solidFill>
                  <a:srgbClr val="FFFF00"/>
                </a:solidFill>
              </a:rPr>
              <a:t>Otwarcie sali sportowej w Szkole Podstawowej </a:t>
            </a:r>
          </a:p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r>
              <a:rPr lang="pl-PL" altLang="pl-PL" sz="2000" b="1" dirty="0">
                <a:solidFill>
                  <a:srgbClr val="FFFF00"/>
                </a:solidFill>
              </a:rPr>
              <a:t>im. Wojska Polskiego w Białobrzegach –11 października 2018 r.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DDCB054F-1F85-4EC7-ACC2-895DCF4327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188" y="1045421"/>
            <a:ext cx="7783624" cy="4365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283621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1"/>
          <p:cNvSpPr txBox="1">
            <a:spLocks noChangeArrowheads="1"/>
          </p:cNvSpPr>
          <p:nvPr/>
        </p:nvSpPr>
        <p:spPr bwMode="auto">
          <a:xfrm>
            <a:off x="6553200" y="6248400"/>
            <a:ext cx="1887538" cy="439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/>
          <a:lstStyle/>
          <a:p>
            <a:pPr algn="r" eaLnBrk="0" hangingPunct="0"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fld id="{61146D07-31AA-43BF-8EAE-16F7B4F9488B}" type="slidenum">
              <a:rPr lang="en-GB" altLang="pl-PL" sz="1400">
                <a:solidFill>
                  <a:srgbClr val="578963"/>
                </a:solidFill>
              </a:rPr>
              <a:pPr algn="r" eaLnBrk="0" hangingPunct="0">
                <a:spcBef>
                  <a:spcPts val="875"/>
                </a:spcBef>
                <a:buSzPct val="100000"/>
                <a:buFont typeface="Times New Roman" panose="02020603050405020304" pitchFamily="18" charset="0"/>
                <a:buNone/>
                <a:tabLst>
                  <a:tab pos="0" algn="l"/>
                  <a:tab pos="447675" algn="l"/>
                  <a:tab pos="896620" algn="l"/>
                  <a:tab pos="1346200" algn="l"/>
                  <a:tab pos="1795145" algn="l"/>
                  <a:tab pos="2244725" algn="l"/>
                  <a:tab pos="2693670" algn="l"/>
                  <a:tab pos="3143250" algn="l"/>
                  <a:tab pos="3592195" algn="l"/>
                  <a:tab pos="4041775" algn="l"/>
                  <a:tab pos="4490720" algn="l"/>
                  <a:tab pos="4940300" algn="l"/>
                  <a:tab pos="5389245" algn="l"/>
                  <a:tab pos="5838825" algn="l"/>
                  <a:tab pos="6287770" algn="l"/>
                  <a:tab pos="6737350" algn="l"/>
                  <a:tab pos="7186295" algn="l"/>
                  <a:tab pos="7635875" algn="l"/>
                  <a:tab pos="8084820" algn="l"/>
                  <a:tab pos="8534400" algn="l"/>
                  <a:tab pos="8983345" algn="l"/>
                </a:tabLst>
              </a:pPr>
              <a:t>20</a:t>
            </a:fld>
            <a:endParaRPr lang="en-GB" altLang="pl-PL" sz="1400">
              <a:solidFill>
                <a:srgbClr val="578963"/>
              </a:solidFill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593725" y="2128520"/>
            <a:ext cx="8251825" cy="46911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algn="ctr" hangingPunct="0">
              <a:lnSpc>
                <a:spcPct val="90000"/>
              </a:lnSpc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Dotacje udzielone przedszkolom niepublicznym </a:t>
            </a:r>
          </a:p>
          <a:p>
            <a:pPr algn="ctr" hangingPunct="0">
              <a:lnSpc>
                <a:spcPct val="90000"/>
              </a:lnSpc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3 336 607 zł,</a:t>
            </a:r>
            <a:r>
              <a:rPr lang="pl-PL" altLang="pl-PL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 w tym:</a:t>
            </a:r>
          </a:p>
          <a:p>
            <a:pPr marL="342900" indent="-342900" hangingPunct="0">
              <a:lnSpc>
                <a:spcPct val="90000"/>
              </a:lnSpc>
              <a:spcBef>
                <a:spcPts val="875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2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“</a:t>
            </a:r>
            <a:r>
              <a:rPr lang="pl-PL" altLang="pl-PL" sz="2200" b="1" dirty="0" err="1">
                <a:solidFill>
                  <a:srgbClr val="FFFFFF"/>
                </a:solidFill>
                <a:latin typeface="Lucida Sans Unicode" panose="020B0602030504020204" pitchFamily="34" charset="0"/>
              </a:rPr>
              <a:t>Ooniwerek</a:t>
            </a:r>
            <a:r>
              <a:rPr lang="pl-PL" altLang="pl-PL" sz="22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” w Izabelinie (specjalne)			 850 903 zł</a:t>
            </a:r>
          </a:p>
          <a:p>
            <a:pPr marL="342900" indent="-342900" hangingPunct="0">
              <a:lnSpc>
                <a:spcPct val="90000"/>
              </a:lnSpc>
              <a:spcBef>
                <a:spcPts val="875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2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„Nutka Milutka” w Michałowie-Grabinie		 650 210 zł</a:t>
            </a:r>
          </a:p>
          <a:p>
            <a:pPr marL="342900" indent="-342900" hangingPunct="0">
              <a:lnSpc>
                <a:spcPct val="90000"/>
              </a:lnSpc>
              <a:spcBef>
                <a:spcPts val="875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2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„Jodłowy Zakątek” w  Stanisławowie </a:t>
            </a:r>
            <a:r>
              <a:rPr lang="pl-PL" altLang="pl-PL" sz="2200" b="1" dirty="0" err="1">
                <a:solidFill>
                  <a:srgbClr val="FFFFFF"/>
                </a:solidFill>
                <a:latin typeface="Lucida Sans Unicode" panose="020B0602030504020204" pitchFamily="34" charset="0"/>
              </a:rPr>
              <a:t>Pierwsz</a:t>
            </a:r>
            <a:r>
              <a:rPr lang="pl-PL" altLang="pl-PL" sz="22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. 568 903</a:t>
            </a:r>
            <a:r>
              <a:rPr lang="pl-PL" altLang="pl-PL" sz="2200" b="1" dirty="0">
                <a:solidFill>
                  <a:srgbClr val="FF0000"/>
                </a:solidFill>
                <a:latin typeface="Lucida Sans Unicode" panose="020B0602030504020204" pitchFamily="34" charset="0"/>
              </a:rPr>
              <a:t> </a:t>
            </a:r>
            <a:r>
              <a:rPr lang="pl-PL" altLang="pl-PL" sz="22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zł</a:t>
            </a:r>
          </a:p>
          <a:p>
            <a:pPr marL="342900" indent="-342900" hangingPunct="0">
              <a:lnSpc>
                <a:spcPct val="90000"/>
              </a:lnSpc>
              <a:spcBef>
                <a:spcPts val="875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2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„Odkrywcy” w Kątach Węgierskich				 469 006 zł</a:t>
            </a:r>
          </a:p>
          <a:p>
            <a:pPr marL="342900" indent="-342900" hangingPunct="0">
              <a:lnSpc>
                <a:spcPct val="90000"/>
              </a:lnSpc>
              <a:spcBef>
                <a:spcPts val="875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2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„Modelowe” w  Stanisławowie Pierwszym		 452 647</a:t>
            </a:r>
            <a:r>
              <a:rPr lang="pl-PL" altLang="pl-PL" sz="2200" b="1" dirty="0">
                <a:solidFill>
                  <a:srgbClr val="FF0000"/>
                </a:solidFill>
                <a:latin typeface="Lucida Sans Unicode" panose="020B0602030504020204" pitchFamily="34" charset="0"/>
              </a:rPr>
              <a:t> </a:t>
            </a:r>
            <a:r>
              <a:rPr lang="pl-PL" altLang="pl-PL" sz="22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zł</a:t>
            </a:r>
          </a:p>
          <a:p>
            <a:pPr marL="342900" indent="-342900" hangingPunct="0">
              <a:lnSpc>
                <a:spcPct val="90000"/>
              </a:lnSpc>
              <a:spcBef>
                <a:spcPts val="875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200" b="1" dirty="0" err="1">
                <a:solidFill>
                  <a:srgbClr val="FFFFFF"/>
                </a:solidFill>
                <a:latin typeface="Lucida Sans Unicode" panose="020B0602030504020204" pitchFamily="34" charset="0"/>
              </a:rPr>
              <a:t>Czarlandia</a:t>
            </a:r>
            <a:r>
              <a:rPr lang="pl-PL" altLang="pl-PL" sz="22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w Stanisławowie Drugim			 167 040 zł</a:t>
            </a:r>
          </a:p>
          <a:p>
            <a:pPr marL="342900" indent="-342900" hangingPunct="0">
              <a:lnSpc>
                <a:spcPct val="90000"/>
              </a:lnSpc>
              <a:spcBef>
                <a:spcPts val="875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200" b="1" dirty="0" err="1">
                <a:solidFill>
                  <a:srgbClr val="FFFFFF"/>
                </a:solidFill>
                <a:latin typeface="Lucida Sans Unicode" panose="020B0602030504020204" pitchFamily="34" charset="0"/>
              </a:rPr>
              <a:t>Norlandia</a:t>
            </a:r>
            <a:r>
              <a:rPr lang="pl-PL" altLang="pl-PL" sz="22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w Nieporęcie 				      		 131 962 zł</a:t>
            </a:r>
          </a:p>
          <a:p>
            <a:pPr marL="342900" indent="-342900" hangingPunct="0">
              <a:lnSpc>
                <a:spcPct val="90000"/>
              </a:lnSpc>
              <a:spcBef>
                <a:spcPts val="875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2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SP STO w Stanisławowie Drugim		             45 936 zł</a:t>
            </a:r>
          </a:p>
          <a:p>
            <a:pPr hangingPunct="0">
              <a:lnSpc>
                <a:spcPct val="90000"/>
              </a:lnSpc>
              <a:spcBef>
                <a:spcPts val="875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pl-PL" sz="2000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428625" y="582930"/>
            <a:ext cx="8064500" cy="13855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 anchor="b"/>
          <a:lstStyle/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en-GB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801 – Oświata i wychowanie</a:t>
            </a:r>
            <a:br>
              <a:rPr lang="pl-PL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</a:br>
            <a:r>
              <a:rPr lang="pl-PL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</a:t>
            </a:r>
            <a:r>
              <a:rPr lang="en-GB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854 – Edukacyjna opieka wychowawcza</a:t>
            </a:r>
            <a:endParaRPr lang="pl-PL" altLang="pl-PL" sz="2800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750 – Administracja publiczna (GZO)</a:t>
            </a:r>
            <a:endParaRPr lang="en-GB" altLang="pl-PL" sz="2800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1"/>
          <p:cNvSpPr txBox="1">
            <a:spLocks noChangeArrowheads="1"/>
          </p:cNvSpPr>
          <p:nvPr/>
        </p:nvSpPr>
        <p:spPr bwMode="auto">
          <a:xfrm>
            <a:off x="6553200" y="6248400"/>
            <a:ext cx="1887538" cy="439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/>
          <a:lstStyle/>
          <a:p>
            <a:pPr algn="r" eaLnBrk="0" hangingPunct="0"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fld id="{EB8C4A5F-372E-44C1-A7B8-2937C5605BEB}" type="slidenum">
              <a:rPr lang="en-GB" altLang="pl-PL" sz="1400">
                <a:solidFill>
                  <a:srgbClr val="578963"/>
                </a:solidFill>
              </a:rPr>
              <a:pPr algn="r" eaLnBrk="0" hangingPunct="0">
                <a:spcBef>
                  <a:spcPts val="875"/>
                </a:spcBef>
                <a:buSzPct val="100000"/>
                <a:buFont typeface="Times New Roman" panose="02020603050405020304" pitchFamily="18" charset="0"/>
                <a:buNone/>
                <a:tabLst>
                  <a:tab pos="0" algn="l"/>
                  <a:tab pos="447675" algn="l"/>
                  <a:tab pos="896620" algn="l"/>
                  <a:tab pos="1346200" algn="l"/>
                  <a:tab pos="1795145" algn="l"/>
                  <a:tab pos="2244725" algn="l"/>
                  <a:tab pos="2693670" algn="l"/>
                  <a:tab pos="3143250" algn="l"/>
                  <a:tab pos="3592195" algn="l"/>
                  <a:tab pos="4041775" algn="l"/>
                  <a:tab pos="4490720" algn="l"/>
                  <a:tab pos="4940300" algn="l"/>
                  <a:tab pos="5389245" algn="l"/>
                  <a:tab pos="5838825" algn="l"/>
                  <a:tab pos="6287770" algn="l"/>
                  <a:tab pos="6737350" algn="l"/>
                  <a:tab pos="7186295" algn="l"/>
                  <a:tab pos="7635875" algn="l"/>
                  <a:tab pos="8084820" algn="l"/>
                  <a:tab pos="8534400" algn="l"/>
                  <a:tab pos="8983345" algn="l"/>
                </a:tabLst>
              </a:pPr>
              <a:t>21</a:t>
            </a:fld>
            <a:endParaRPr lang="en-GB" altLang="pl-PL" sz="1400">
              <a:solidFill>
                <a:srgbClr val="578963"/>
              </a:solidFill>
            </a:endParaRPr>
          </a:p>
        </p:txBody>
      </p:sp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971599" y="3447551"/>
            <a:ext cx="7561214" cy="44095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eaLnBrk="0" hangingPunct="0">
              <a:lnSpc>
                <a:spcPct val="90000"/>
              </a:lnSpc>
              <a:spcBef>
                <a:spcPts val="875"/>
              </a:spcBef>
              <a:buClr>
                <a:srgbClr val="FFFFFF"/>
              </a:buClr>
              <a:buSzPct val="100000"/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dirty="0">
                <a:solidFill>
                  <a:srgbClr val="000080"/>
                </a:solidFill>
                <a:latin typeface="Lucida Sans Unicode" panose="020B0602030504020204" pitchFamily="34" charset="0"/>
              </a:rPr>
              <a:t> </a:t>
            </a: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Miasto st. Warszawa					– 617 525 zł</a:t>
            </a:r>
          </a:p>
          <a:p>
            <a:pPr eaLnBrk="0" hangingPunct="0">
              <a:lnSpc>
                <a:spcPct val="90000"/>
              </a:lnSpc>
              <a:spcBef>
                <a:spcPts val="875"/>
              </a:spcBef>
              <a:buClr>
                <a:srgbClr val="FFFFFF"/>
              </a:buClr>
              <a:buSzPct val="100000"/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Miasto Legionowo						–   96 167 zł</a:t>
            </a:r>
          </a:p>
          <a:p>
            <a:pPr eaLnBrk="0" hangingPunct="0">
              <a:lnSpc>
                <a:spcPct val="90000"/>
              </a:lnSpc>
              <a:spcBef>
                <a:spcPts val="875"/>
              </a:spcBef>
              <a:buClr>
                <a:srgbClr val="FFFFFF"/>
              </a:buClr>
              <a:buSzPct val="100000"/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Gmina Radzymin						-   46 853 zł</a:t>
            </a:r>
          </a:p>
          <a:p>
            <a:pPr eaLnBrk="0" hangingPunct="0">
              <a:lnSpc>
                <a:spcPct val="90000"/>
              </a:lnSpc>
              <a:spcBef>
                <a:spcPts val="875"/>
              </a:spcBef>
              <a:buClr>
                <a:srgbClr val="FFFFFF"/>
              </a:buClr>
              <a:buSzPct val="100000"/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Miasto Marki								-   38 919 zł</a:t>
            </a:r>
          </a:p>
          <a:p>
            <a:pPr eaLnBrk="0" hangingPunct="0">
              <a:lnSpc>
                <a:spcPct val="90000"/>
              </a:lnSpc>
              <a:spcBef>
                <a:spcPts val="875"/>
              </a:spcBef>
              <a:buClr>
                <a:srgbClr val="FFFFFF"/>
              </a:buClr>
              <a:buSzPct val="100000"/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Gmina Jabłonna							-     5 464 zł</a:t>
            </a:r>
          </a:p>
          <a:p>
            <a:pPr eaLnBrk="0" hangingPunct="0">
              <a:lnSpc>
                <a:spcPct val="90000"/>
              </a:lnSpc>
              <a:spcBef>
                <a:spcPts val="875"/>
              </a:spcBef>
              <a:buClr>
                <a:srgbClr val="FFFFFF"/>
              </a:buClr>
              <a:buSzPct val="100000"/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Miasto Ząbki								-     1 647 zł</a:t>
            </a:r>
          </a:p>
          <a:p>
            <a:pPr eaLnBrk="0" hangingPunct="0">
              <a:lnSpc>
                <a:spcPct val="90000"/>
              </a:lnSpc>
              <a:spcBef>
                <a:spcPts val="875"/>
              </a:spcBef>
              <a:buClr>
                <a:srgbClr val="FFFFFF"/>
              </a:buClr>
              <a:buSzPct val="100000"/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Gmina Wołomin							–     1 643 zł</a:t>
            </a:r>
          </a:p>
          <a:p>
            <a:pPr eaLnBrk="0" hangingPunct="0">
              <a:lnSpc>
                <a:spcPct val="90000"/>
              </a:lnSpc>
              <a:spcBef>
                <a:spcPts val="875"/>
              </a:spcBef>
              <a:buClr>
                <a:srgbClr val="FFFFFF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pl-PL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  <a:p>
            <a:pPr eaLnBrk="0" hangingPunct="0">
              <a:lnSpc>
                <a:spcPct val="90000"/>
              </a:lnSpc>
              <a:spcBef>
                <a:spcPts val="875"/>
              </a:spcBef>
              <a:buClr>
                <a:srgbClr val="FFFFFF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pl-PL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  <a:p>
            <a:pPr eaLnBrk="0" hangingPunct="0">
              <a:lnSpc>
                <a:spcPct val="90000"/>
              </a:lnSpc>
              <a:spcBef>
                <a:spcPts val="875"/>
              </a:spcBef>
              <a:buClr>
                <a:srgbClr val="FFFFFF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pl-PL" sz="2000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179512" y="2132856"/>
            <a:ext cx="8712968" cy="1157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Zwrot kosztów edukacji przedszkolnej innym JST </a:t>
            </a:r>
          </a:p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za dzieci z gminy Nieporęt </a:t>
            </a:r>
          </a:p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808 218 zł</a:t>
            </a:r>
            <a:r>
              <a:rPr lang="pl-PL" altLang="pl-PL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, w tym: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468313" y="714375"/>
            <a:ext cx="8064500" cy="12744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 anchor="b"/>
          <a:lstStyle/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en-GB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801 – </a:t>
            </a:r>
            <a:r>
              <a:rPr lang="pl-PL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Oświata</a:t>
            </a:r>
            <a:r>
              <a:rPr lang="en-GB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i wychowanie</a:t>
            </a:r>
            <a:br>
              <a:rPr lang="pl-PL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</a:br>
            <a:r>
              <a:rPr lang="pl-PL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</a:t>
            </a:r>
            <a:r>
              <a:rPr lang="en-GB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854 – </a:t>
            </a:r>
            <a:r>
              <a:rPr lang="pl-PL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Edukacyjna opieka wychowawcza</a:t>
            </a:r>
          </a:p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Dz.750 – Administracja publiczna (GZO)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 Box 1"/>
          <p:cNvSpPr txBox="1">
            <a:spLocks noChangeArrowheads="1"/>
          </p:cNvSpPr>
          <p:nvPr/>
        </p:nvSpPr>
        <p:spPr bwMode="auto">
          <a:xfrm>
            <a:off x="6553200" y="6248400"/>
            <a:ext cx="1887538" cy="439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/>
          <a:lstStyle/>
          <a:p>
            <a:pPr algn="r" eaLnBrk="0" hangingPunct="0"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fld id="{2F7BAC99-353C-47B1-8E49-46FE185FADE0}" type="slidenum">
              <a:rPr lang="en-GB" altLang="pl-PL" sz="1400">
                <a:solidFill>
                  <a:srgbClr val="578963"/>
                </a:solidFill>
              </a:rPr>
              <a:pPr algn="r" eaLnBrk="0" hangingPunct="0">
                <a:spcBef>
                  <a:spcPts val="875"/>
                </a:spcBef>
                <a:buSzPct val="100000"/>
                <a:buFont typeface="Times New Roman" panose="02020603050405020304" pitchFamily="18" charset="0"/>
                <a:buNone/>
                <a:tabLst>
                  <a:tab pos="0" algn="l"/>
                  <a:tab pos="447675" algn="l"/>
                  <a:tab pos="896620" algn="l"/>
                  <a:tab pos="1346200" algn="l"/>
                  <a:tab pos="1795145" algn="l"/>
                  <a:tab pos="2244725" algn="l"/>
                  <a:tab pos="2693670" algn="l"/>
                  <a:tab pos="3143250" algn="l"/>
                  <a:tab pos="3592195" algn="l"/>
                  <a:tab pos="4041775" algn="l"/>
                  <a:tab pos="4490720" algn="l"/>
                  <a:tab pos="4940300" algn="l"/>
                  <a:tab pos="5389245" algn="l"/>
                  <a:tab pos="5838825" algn="l"/>
                  <a:tab pos="6287770" algn="l"/>
                  <a:tab pos="6737350" algn="l"/>
                  <a:tab pos="7186295" algn="l"/>
                  <a:tab pos="7635875" algn="l"/>
                  <a:tab pos="8084820" algn="l"/>
                  <a:tab pos="8534400" algn="l"/>
                  <a:tab pos="8983345" algn="l"/>
                </a:tabLst>
              </a:pPr>
              <a:t>22</a:t>
            </a:fld>
            <a:endParaRPr lang="en-GB" altLang="pl-PL" sz="1400">
              <a:solidFill>
                <a:srgbClr val="578963"/>
              </a:solidFill>
            </a:endParaRPr>
          </a:p>
        </p:txBody>
      </p:sp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611560" y="3074714"/>
            <a:ext cx="7920879" cy="34800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eaLnBrk="0" hangingPunct="0">
              <a:buClr>
                <a:srgbClr val="FFFFFF"/>
              </a:buClr>
              <a:buSzPct val="100000"/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dirty="0">
                <a:solidFill>
                  <a:srgbClr val="000080"/>
                </a:solidFill>
                <a:latin typeface="Lucida Sans Unicode" panose="020B0602030504020204" pitchFamily="34" charset="0"/>
              </a:rPr>
              <a:t> </a:t>
            </a:r>
            <a:r>
              <a:rPr lang="pl-PL" altLang="pl-PL" sz="2200" dirty="0">
                <a:solidFill>
                  <a:srgbClr val="FFFFFF"/>
                </a:solidFill>
                <a:latin typeface="Lucida Sans Unicode" panose="020B0602030504020204" pitchFamily="34" charset="0"/>
              </a:rPr>
              <a:t>Gmina Serock									   189 401 zł</a:t>
            </a:r>
          </a:p>
          <a:p>
            <a:pPr eaLnBrk="0" hangingPunct="0">
              <a:buClr>
                <a:srgbClr val="FFFFFF"/>
              </a:buClr>
              <a:buSzPct val="100000"/>
              <a:buFont typeface="Arial" panose="020B0604020202020204" pitchFamily="34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200" dirty="0">
                <a:solidFill>
                  <a:srgbClr val="FFFFFF"/>
                </a:solidFill>
                <a:latin typeface="Lucida Sans Unicode" panose="020B0602030504020204" pitchFamily="34" charset="0"/>
              </a:rPr>
              <a:t> Miasto Legionowo							   136 369 zł</a:t>
            </a:r>
          </a:p>
          <a:p>
            <a:pPr eaLnBrk="0" hangingPunct="0">
              <a:buClr>
                <a:srgbClr val="FFFFFF"/>
              </a:buClr>
              <a:buSzPct val="100000"/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200" dirty="0">
                <a:solidFill>
                  <a:srgbClr val="FFFFFF"/>
                </a:solidFill>
                <a:latin typeface="Lucida Sans Unicode" panose="020B0602030504020204" pitchFamily="34" charset="0"/>
              </a:rPr>
              <a:t> Gmina Wieliszew								   124 602 zł</a:t>
            </a:r>
          </a:p>
          <a:p>
            <a:pPr eaLnBrk="0" hangingPunct="0">
              <a:buClr>
                <a:srgbClr val="FFFFFF"/>
              </a:buClr>
              <a:buSzPct val="100000"/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200" dirty="0">
                <a:solidFill>
                  <a:srgbClr val="FFFFFF"/>
                </a:solidFill>
                <a:latin typeface="Lucida Sans Unicode" panose="020B0602030504020204" pitchFamily="34" charset="0"/>
              </a:rPr>
              <a:t> Gmina Radzymin								   122 559 zł</a:t>
            </a:r>
          </a:p>
          <a:p>
            <a:pPr eaLnBrk="0" hangingPunct="0">
              <a:buClr>
                <a:srgbClr val="FFFFFF"/>
              </a:buClr>
              <a:buSzPct val="100000"/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200" dirty="0">
                <a:solidFill>
                  <a:srgbClr val="FFFFFF"/>
                </a:solidFill>
                <a:latin typeface="Lucida Sans Unicode" panose="020B0602030504020204" pitchFamily="34" charset="0"/>
              </a:rPr>
              <a:t> Miasto st. Warszawa							     67 841 zł</a:t>
            </a:r>
          </a:p>
          <a:p>
            <a:pPr eaLnBrk="0" hangingPunct="0">
              <a:buClr>
                <a:srgbClr val="FFFFFF"/>
              </a:buClr>
              <a:buSzPct val="100000"/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200" dirty="0">
                <a:solidFill>
                  <a:srgbClr val="FFFFFF"/>
                </a:solidFill>
                <a:latin typeface="Lucida Sans Unicode" panose="020B0602030504020204" pitchFamily="34" charset="0"/>
              </a:rPr>
              <a:t> Gmina Marki							           	22 809 zł</a:t>
            </a:r>
          </a:p>
          <a:p>
            <a:pPr eaLnBrk="0" hangingPunct="0">
              <a:buClr>
                <a:srgbClr val="FFFFFF"/>
              </a:buClr>
              <a:buSzPct val="100000"/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200" dirty="0">
                <a:solidFill>
                  <a:srgbClr val="FFFFFF"/>
                </a:solidFill>
                <a:latin typeface="Lucida Sans Unicode" panose="020B0602030504020204" pitchFamily="34" charset="0"/>
              </a:rPr>
              <a:t> Gmina Nasielsk									20 646 zł</a:t>
            </a:r>
          </a:p>
          <a:p>
            <a:pPr eaLnBrk="0" hangingPunct="0">
              <a:buClr>
                <a:srgbClr val="FFFFFF"/>
              </a:buClr>
              <a:buSzPct val="100000"/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200" dirty="0">
                <a:solidFill>
                  <a:srgbClr val="FFFFFF"/>
                </a:solidFill>
                <a:latin typeface="Lucida Sans Unicode" panose="020B0602030504020204" pitchFamily="34" charset="0"/>
              </a:rPr>
              <a:t> Gmina Pokrzywnica								14 091 zł</a:t>
            </a:r>
          </a:p>
          <a:p>
            <a:pPr eaLnBrk="0" hangingPunct="0">
              <a:buClr>
                <a:srgbClr val="FFFFFF"/>
              </a:buClr>
              <a:buSzPct val="100000"/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200" dirty="0">
                <a:solidFill>
                  <a:srgbClr val="FFFFFF"/>
                </a:solidFill>
                <a:latin typeface="Lucida Sans Unicode" panose="020B0602030504020204" pitchFamily="34" charset="0"/>
              </a:rPr>
              <a:t> Gmina Jabłonna									13 700 zł</a:t>
            </a:r>
          </a:p>
          <a:p>
            <a:pPr eaLnBrk="0" hangingPunct="0">
              <a:buClr>
                <a:srgbClr val="FFFFFF"/>
              </a:buClr>
              <a:buSzPct val="100000"/>
              <a:buFont typeface="Times New Roman" panose="02020603050405020304" pitchFamily="18" charset="0"/>
              <a:buBlip>
                <a:blip r:embed="rId3"/>
              </a:buBlip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200" dirty="0">
                <a:solidFill>
                  <a:srgbClr val="FFFFFF"/>
                </a:solidFill>
                <a:latin typeface="Lucida Sans Unicode" panose="020B0602030504020204" pitchFamily="34" charset="0"/>
              </a:rPr>
              <a:t> Gmina Kobyłka									  3 998 zł </a:t>
            </a: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251521" y="1916832"/>
            <a:ext cx="8568952" cy="1157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algn="ctr" eaLnBrk="0" hangingPunct="0">
              <a:lnSpc>
                <a:spcPct val="90000"/>
              </a:lnSpc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Zwrot kosztów edukacji przedszkolnej </a:t>
            </a:r>
          </a:p>
          <a:p>
            <a:pPr algn="ctr" eaLnBrk="0" hangingPunct="0">
              <a:lnSpc>
                <a:spcPct val="90000"/>
              </a:lnSpc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przez inne JST gminie  Nieporęt </a:t>
            </a:r>
          </a:p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716 016 zł</a:t>
            </a:r>
            <a:r>
              <a:rPr lang="pl-PL" altLang="pl-PL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, w tym: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468313" y="169863"/>
            <a:ext cx="7972425" cy="16029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 anchor="b"/>
          <a:lstStyle/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en-GB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801 – Oświata i wychowanie</a:t>
            </a:r>
            <a:br>
              <a:rPr lang="pl-PL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</a:br>
            <a:r>
              <a:rPr lang="pl-PL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</a:t>
            </a:r>
            <a:r>
              <a:rPr lang="en-GB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854 – Edukacyjna opieka wychowawcza</a:t>
            </a:r>
            <a:endParaRPr lang="pl-PL" altLang="pl-PL" sz="2800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750 – Administracja publiczna (GZO)</a:t>
            </a:r>
            <a:endParaRPr lang="en-GB" altLang="pl-PL" sz="2800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 Box 1"/>
          <p:cNvSpPr txBox="1">
            <a:spLocks noChangeArrowheads="1"/>
          </p:cNvSpPr>
          <p:nvPr/>
        </p:nvSpPr>
        <p:spPr bwMode="auto">
          <a:xfrm>
            <a:off x="6553200" y="6248400"/>
            <a:ext cx="1887538" cy="439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/>
          <a:lstStyle/>
          <a:p>
            <a:pPr algn="r" eaLnBrk="0" hangingPunct="0"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fld id="{D8F1C1EC-AE98-482B-8229-6F19C85B374A}" type="slidenum">
              <a:rPr lang="en-GB" altLang="pl-PL" sz="1400">
                <a:solidFill>
                  <a:srgbClr val="578963"/>
                </a:solidFill>
              </a:rPr>
              <a:pPr algn="r" eaLnBrk="0" hangingPunct="0">
                <a:spcBef>
                  <a:spcPts val="875"/>
                </a:spcBef>
                <a:buSzPct val="100000"/>
                <a:buFont typeface="Times New Roman" panose="02020603050405020304" pitchFamily="18" charset="0"/>
                <a:buNone/>
                <a:tabLst>
                  <a:tab pos="0" algn="l"/>
                  <a:tab pos="447675" algn="l"/>
                  <a:tab pos="896620" algn="l"/>
                  <a:tab pos="1346200" algn="l"/>
                  <a:tab pos="1795145" algn="l"/>
                  <a:tab pos="2244725" algn="l"/>
                  <a:tab pos="2693670" algn="l"/>
                  <a:tab pos="3143250" algn="l"/>
                  <a:tab pos="3592195" algn="l"/>
                  <a:tab pos="4041775" algn="l"/>
                  <a:tab pos="4490720" algn="l"/>
                  <a:tab pos="4940300" algn="l"/>
                  <a:tab pos="5389245" algn="l"/>
                  <a:tab pos="5838825" algn="l"/>
                  <a:tab pos="6287770" algn="l"/>
                  <a:tab pos="6737350" algn="l"/>
                  <a:tab pos="7186295" algn="l"/>
                  <a:tab pos="7635875" algn="l"/>
                  <a:tab pos="8084820" algn="l"/>
                  <a:tab pos="8534400" algn="l"/>
                  <a:tab pos="8983345" algn="l"/>
                </a:tabLst>
              </a:pPr>
              <a:t>23</a:t>
            </a:fld>
            <a:endParaRPr lang="en-GB" altLang="pl-PL" sz="1400">
              <a:solidFill>
                <a:srgbClr val="578963"/>
              </a:solidFill>
            </a:endParaRPr>
          </a:p>
        </p:txBody>
      </p:sp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703263" y="1556792"/>
            <a:ext cx="8333233" cy="53847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 anchor="ctr"/>
          <a:lstStyle/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8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Szkoły podstawowe</a:t>
            </a:r>
            <a:r>
              <a:rPr lang="pl-PL" altLang="pl-PL" sz="2800" dirty="0">
                <a:solidFill>
                  <a:srgbClr val="FFFF00"/>
                </a:solidFill>
                <a:latin typeface="Lucida Sans Unicode" panose="020B0602030504020204" pitchFamily="34" charset="0"/>
              </a:rPr>
              <a:t> – 6  </a:t>
            </a:r>
            <a:b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</a:br>
            <a:br>
              <a:rPr lang="pl-PL" altLang="pl-PL" sz="1000" dirty="0">
                <a:solidFill>
                  <a:srgbClr val="FFFFFF"/>
                </a:solidFill>
                <a:latin typeface="Lucida Sans Unicode" panose="020B0602030504020204" pitchFamily="34" charset="0"/>
              </a:rPr>
            </a:b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	- liczba uczniów							 		 1696 </a:t>
            </a:r>
          </a:p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w tym: </a:t>
            </a:r>
          </a:p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w szkołach podstawowych					 1600 </a:t>
            </a:r>
          </a:p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w oddziałach gimnazjalnych						96 	</a:t>
            </a:r>
            <a:r>
              <a:rPr lang="pl-PL" altLang="pl-PL" sz="1000" dirty="0">
                <a:solidFill>
                  <a:srgbClr val="FFFFFF"/>
                </a:solidFill>
                <a:latin typeface="Lucida Sans Unicode" panose="020B0602030504020204" pitchFamily="34" charset="0"/>
              </a:rPr>
              <a:t>	</a:t>
            </a: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								    </a:t>
            </a:r>
            <a:b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</a:b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	- liczba oddziałów									90</a:t>
            </a:r>
          </a:p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w tym: </a:t>
            </a:r>
          </a:p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w szkołach podstawowych						86</a:t>
            </a:r>
          </a:p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oddziałów gimnazjalnych							  4</a:t>
            </a:r>
          </a:p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</a:t>
            </a:r>
            <a:r>
              <a:rPr lang="pl-PL" altLang="pl-PL" sz="1000" dirty="0">
                <a:solidFill>
                  <a:srgbClr val="FFFFFF"/>
                </a:solidFill>
                <a:latin typeface="Lucida Sans Unicode" panose="020B0602030504020204" pitchFamily="34" charset="0"/>
              </a:rPr>
              <a:t> </a:t>
            </a: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    										   </a:t>
            </a:r>
          </a:p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	- średnia liczba uczniów/oddział:</a:t>
            </a:r>
          </a:p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w szkołach podstawowych						17,5</a:t>
            </a:r>
          </a:p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w oddziałach gimnazjalnych						24</a:t>
            </a:r>
          </a:p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</a:t>
            </a:r>
          </a:p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b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</a:b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	</a:t>
            </a:r>
            <a:b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</a:br>
            <a:endParaRPr lang="pl-PL" altLang="pl-PL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 rot="10800000" flipV="1">
            <a:off x="1043606" y="719951"/>
            <a:ext cx="6840762" cy="5500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3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Wybrane dane statystyczne</a:t>
            </a:r>
            <a:r>
              <a:rPr lang="pl-PL" altLang="pl-PL" sz="2000" b="1" dirty="0">
                <a:solidFill>
                  <a:srgbClr val="F88A10"/>
                </a:solidFill>
                <a:latin typeface="Lucida Sans Unicode" panose="020B0602030504020204" pitchFamily="34" charset="0"/>
              </a:rPr>
              <a:t> </a:t>
            </a: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539433" y="647383"/>
            <a:ext cx="7776983" cy="261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 anchor="b"/>
          <a:lstStyle/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en-GB" altLang="pl-PL" sz="2800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 Box 1"/>
          <p:cNvSpPr txBox="1">
            <a:spLocks noChangeArrowheads="1"/>
          </p:cNvSpPr>
          <p:nvPr/>
        </p:nvSpPr>
        <p:spPr bwMode="auto">
          <a:xfrm>
            <a:off x="6553200" y="6248400"/>
            <a:ext cx="1887538" cy="439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/>
          <a:lstStyle/>
          <a:p>
            <a:pPr algn="r" eaLnBrk="0" hangingPunct="0"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fld id="{D8F1C1EC-AE98-482B-8229-6F19C85B374A}" type="slidenum">
              <a:rPr lang="en-GB" altLang="pl-PL" sz="1400">
                <a:solidFill>
                  <a:srgbClr val="578963"/>
                </a:solidFill>
              </a:rPr>
              <a:pPr algn="r" eaLnBrk="0" hangingPunct="0">
                <a:spcBef>
                  <a:spcPts val="875"/>
                </a:spcBef>
                <a:buSzPct val="100000"/>
                <a:buFont typeface="Times New Roman" panose="02020603050405020304" pitchFamily="18" charset="0"/>
                <a:buNone/>
                <a:tabLst>
                  <a:tab pos="0" algn="l"/>
                  <a:tab pos="447675" algn="l"/>
                  <a:tab pos="896620" algn="l"/>
                  <a:tab pos="1346200" algn="l"/>
                  <a:tab pos="1795145" algn="l"/>
                  <a:tab pos="2244725" algn="l"/>
                  <a:tab pos="2693670" algn="l"/>
                  <a:tab pos="3143250" algn="l"/>
                  <a:tab pos="3592195" algn="l"/>
                  <a:tab pos="4041775" algn="l"/>
                  <a:tab pos="4490720" algn="l"/>
                  <a:tab pos="4940300" algn="l"/>
                  <a:tab pos="5389245" algn="l"/>
                  <a:tab pos="5838825" algn="l"/>
                  <a:tab pos="6287770" algn="l"/>
                  <a:tab pos="6737350" algn="l"/>
                  <a:tab pos="7186295" algn="l"/>
                  <a:tab pos="7635875" algn="l"/>
                  <a:tab pos="8084820" algn="l"/>
                  <a:tab pos="8534400" algn="l"/>
                  <a:tab pos="8983345" algn="l"/>
                </a:tabLst>
              </a:pPr>
              <a:t>24</a:t>
            </a:fld>
            <a:endParaRPr lang="en-GB" altLang="pl-PL" sz="1400">
              <a:solidFill>
                <a:srgbClr val="578963"/>
              </a:solidFill>
            </a:endParaRPr>
          </a:p>
        </p:txBody>
      </p:sp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703263" y="1628800"/>
            <a:ext cx="8333233" cy="53127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 anchor="ctr"/>
          <a:lstStyle/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800" dirty="0">
                <a:solidFill>
                  <a:srgbClr val="FFFF00"/>
                </a:solidFill>
                <a:latin typeface="Lucida Sans Unicode" panose="020B0602030504020204" pitchFamily="34" charset="0"/>
              </a:rPr>
              <a:t>Przedszkola – 4  </a:t>
            </a:r>
            <a:b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</a:br>
            <a:br>
              <a:rPr lang="pl-PL" altLang="pl-PL" sz="1000" dirty="0">
                <a:solidFill>
                  <a:srgbClr val="FFFFFF"/>
                </a:solidFill>
                <a:latin typeface="Lucida Sans Unicode" panose="020B0602030504020204" pitchFamily="34" charset="0"/>
              </a:rPr>
            </a:b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	- liczba dzieci przedszkolnych					478 </a:t>
            </a:r>
          </a:p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w tym: </a:t>
            </a:r>
          </a:p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w przedszkolach								 	311 </a:t>
            </a:r>
          </a:p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w oddziałach przedszkolnych w SP			167 	</a:t>
            </a:r>
            <a:r>
              <a:rPr lang="pl-PL" altLang="pl-PL" sz="1000" dirty="0">
                <a:solidFill>
                  <a:srgbClr val="FFFFFF"/>
                </a:solidFill>
                <a:latin typeface="Lucida Sans Unicode" panose="020B0602030504020204" pitchFamily="34" charset="0"/>
              </a:rPr>
              <a:t>	</a:t>
            </a: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								    </a:t>
            </a:r>
            <a:b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</a:b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	- liczba oddziałów przedszkolnych				  24 </a:t>
            </a:r>
          </a:p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w tym: </a:t>
            </a:r>
          </a:p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w przedszkolach									  15</a:t>
            </a:r>
          </a:p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w szkołach podstawowych						    9</a:t>
            </a:r>
          </a:p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</a:t>
            </a:r>
            <a:r>
              <a:rPr lang="pl-PL" altLang="pl-PL" sz="1000" dirty="0">
                <a:solidFill>
                  <a:srgbClr val="FFFFFF"/>
                </a:solidFill>
                <a:latin typeface="Lucida Sans Unicode" panose="020B0602030504020204" pitchFamily="34" charset="0"/>
              </a:rPr>
              <a:t> </a:t>
            </a: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    										   </a:t>
            </a:r>
          </a:p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	- średnia liczba dzieci/oddział					 20</a:t>
            </a:r>
          </a:p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w tym:</a:t>
            </a:r>
          </a:p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w przedszkolach									 21</a:t>
            </a:r>
          </a:p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w szkołach podstawowych						 18,5</a:t>
            </a:r>
          </a:p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</a:t>
            </a:r>
          </a:p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b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</a:b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	</a:t>
            </a:r>
            <a:b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</a:br>
            <a:endParaRPr lang="pl-PL" altLang="pl-PL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 rot="10800000" flipV="1">
            <a:off x="1043606" y="719951"/>
            <a:ext cx="6840762" cy="5500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3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Wybrane dane statystyczne</a:t>
            </a:r>
            <a:r>
              <a:rPr lang="pl-PL" altLang="pl-PL" sz="2000" b="1" dirty="0">
                <a:solidFill>
                  <a:srgbClr val="F88A10"/>
                </a:solidFill>
                <a:latin typeface="Lucida Sans Unicode" panose="020B0602030504020204" pitchFamily="34" charset="0"/>
              </a:rPr>
              <a:t> </a:t>
            </a: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539433" y="647383"/>
            <a:ext cx="7776983" cy="261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 anchor="b"/>
          <a:lstStyle/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en-GB" altLang="pl-PL" sz="2800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9462308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1"/>
          <p:cNvSpPr txBox="1">
            <a:spLocks noChangeArrowheads="1"/>
          </p:cNvSpPr>
          <p:nvPr/>
        </p:nvSpPr>
        <p:spPr bwMode="auto">
          <a:xfrm>
            <a:off x="6553200" y="6248400"/>
            <a:ext cx="1887538" cy="439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/>
          <a:lstStyle/>
          <a:p>
            <a:pPr algn="r" eaLnBrk="0" hangingPunct="0"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fld id="{39C952AA-2127-4A14-A990-EDDE775BA2C0}" type="slidenum">
              <a:rPr lang="en-GB" altLang="pl-PL" sz="1400">
                <a:solidFill>
                  <a:srgbClr val="578963"/>
                </a:solidFill>
              </a:rPr>
              <a:pPr algn="r" eaLnBrk="0" hangingPunct="0">
                <a:spcBef>
                  <a:spcPts val="875"/>
                </a:spcBef>
                <a:buSzPct val="100000"/>
                <a:buFont typeface="Times New Roman" panose="02020603050405020304" pitchFamily="18" charset="0"/>
                <a:buNone/>
                <a:tabLst>
                  <a:tab pos="0" algn="l"/>
                  <a:tab pos="447675" algn="l"/>
                  <a:tab pos="896620" algn="l"/>
                  <a:tab pos="1346200" algn="l"/>
                  <a:tab pos="1795145" algn="l"/>
                  <a:tab pos="2244725" algn="l"/>
                  <a:tab pos="2693670" algn="l"/>
                  <a:tab pos="3143250" algn="l"/>
                  <a:tab pos="3592195" algn="l"/>
                  <a:tab pos="4041775" algn="l"/>
                  <a:tab pos="4490720" algn="l"/>
                  <a:tab pos="4940300" algn="l"/>
                  <a:tab pos="5389245" algn="l"/>
                  <a:tab pos="5838825" algn="l"/>
                  <a:tab pos="6287770" algn="l"/>
                  <a:tab pos="6737350" algn="l"/>
                  <a:tab pos="7186295" algn="l"/>
                  <a:tab pos="7635875" algn="l"/>
                  <a:tab pos="8084820" algn="l"/>
                  <a:tab pos="8534400" algn="l"/>
                  <a:tab pos="8983345" algn="l"/>
                </a:tabLst>
              </a:pPr>
              <a:t>25</a:t>
            </a:fld>
            <a:endParaRPr lang="en-GB" altLang="pl-PL" sz="1400">
              <a:solidFill>
                <a:srgbClr val="578963"/>
              </a:solidFill>
            </a:endParaRPr>
          </a:p>
        </p:txBody>
      </p:sp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744673" y="1772816"/>
            <a:ext cx="7859775" cy="3960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 anchor="ctr"/>
          <a:lstStyle/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8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Szkoły i Przedszkola</a:t>
            </a:r>
            <a:r>
              <a:rPr lang="pl-PL" altLang="pl-PL" sz="2800" dirty="0">
                <a:solidFill>
                  <a:srgbClr val="FFFF00"/>
                </a:solidFill>
                <a:latin typeface="Lucida Sans Unicode" panose="020B0602030504020204" pitchFamily="34" charset="0"/>
              </a:rPr>
              <a:t> – 10:</a:t>
            </a:r>
            <a:r>
              <a:rPr lang="pl-PL" altLang="pl-PL" dirty="0">
                <a:solidFill>
                  <a:srgbClr val="FFFF00"/>
                </a:solidFill>
                <a:latin typeface="Lucida Sans Unicode" panose="020B0602030504020204" pitchFamily="34" charset="0"/>
              </a:rPr>
              <a:t> </a:t>
            </a:r>
          </a:p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pl-PL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  <a:p>
            <a:pPr marL="342900" indent="-342900" hangingPunct="0">
              <a:buSzPct val="100000"/>
              <a:buFontTx/>
              <a:buChar char="-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liczba nauczycieli w osobach				   277</a:t>
            </a:r>
          </a:p>
          <a:p>
            <a:pPr marL="342900" indent="-342900" hangingPunct="0">
              <a:buSzPct val="100000"/>
              <a:buFontTx/>
              <a:buChar char="-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liczba nauczycieli w etatach					   243,90</a:t>
            </a:r>
          </a:p>
          <a:p>
            <a:pPr hangingPunct="0"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        </a:t>
            </a:r>
          </a:p>
          <a:p>
            <a:pPr marL="342900" indent="-342900" hangingPunct="0">
              <a:buSzPct val="100000"/>
              <a:buFontTx/>
              <a:buChar char="-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liczba prac. </a:t>
            </a:r>
            <a:r>
              <a:rPr lang="pl-PL" altLang="pl-PL" dirty="0" err="1">
                <a:solidFill>
                  <a:srgbClr val="FFFFFF"/>
                </a:solidFill>
                <a:latin typeface="Lucida Sans Unicode" panose="020B0602030504020204" pitchFamily="34" charset="0"/>
              </a:rPr>
              <a:t>niepedagogicz</a:t>
            </a: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. w osobach	     83</a:t>
            </a:r>
          </a:p>
          <a:p>
            <a:pPr marL="342900" indent="-342900" hangingPunct="0">
              <a:buSzPct val="100000"/>
              <a:buFontTx/>
              <a:buChar char="-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liczba prac. </a:t>
            </a:r>
            <a:r>
              <a:rPr lang="pl-PL" altLang="pl-PL" dirty="0" err="1">
                <a:solidFill>
                  <a:srgbClr val="FFFFFF"/>
                </a:solidFill>
                <a:latin typeface="Lucida Sans Unicode" panose="020B0602030504020204" pitchFamily="34" charset="0"/>
              </a:rPr>
              <a:t>niepedagogicz</a:t>
            </a: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. w etatach	     73,4</a:t>
            </a:r>
          </a:p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	    w tym: administracja – 13,85, obsługa – 59,55</a:t>
            </a:r>
          </a:p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</a:t>
            </a:r>
          </a:p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+ firmy sprzątająca i ochroniarska w Szkole </a:t>
            </a:r>
          </a:p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 Podstawowej w Stanisławowie Pierwszym</a:t>
            </a: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468313" y="476250"/>
            <a:ext cx="7416055" cy="2164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 anchor="b"/>
          <a:lstStyle/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en-GB" altLang="pl-PL" sz="2800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179512" y="1124743"/>
            <a:ext cx="9144620" cy="5500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3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Wybrane dane statystyczne cd.:</a:t>
            </a:r>
          </a:p>
        </p:txBody>
      </p:sp>
    </p:spTree>
    <p:extLst>
      <p:ext uri="{BB962C8B-B14F-4D97-AF65-F5344CB8AC3E}">
        <p14:creationId xmlns:p14="http://schemas.microsoft.com/office/powerpoint/2010/main" val="3564144579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1"/>
          <p:cNvSpPr txBox="1">
            <a:spLocks noChangeArrowheads="1"/>
          </p:cNvSpPr>
          <p:nvPr/>
        </p:nvSpPr>
        <p:spPr bwMode="auto">
          <a:xfrm>
            <a:off x="6553200" y="6248400"/>
            <a:ext cx="1887538" cy="439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/>
          <a:lstStyle/>
          <a:p>
            <a:pPr algn="r" eaLnBrk="0" hangingPunct="0"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fld id="{FA5BF577-8C17-40E6-AA71-BA112A0069FB}" type="slidenum">
              <a:rPr lang="en-GB" altLang="pl-PL" sz="1400">
                <a:solidFill>
                  <a:srgbClr val="578963"/>
                </a:solidFill>
              </a:rPr>
              <a:pPr algn="r" eaLnBrk="0" hangingPunct="0">
                <a:spcBef>
                  <a:spcPts val="875"/>
                </a:spcBef>
                <a:buSzPct val="100000"/>
                <a:buFont typeface="Times New Roman" panose="02020603050405020304" pitchFamily="18" charset="0"/>
                <a:buNone/>
                <a:tabLst>
                  <a:tab pos="0" algn="l"/>
                  <a:tab pos="447675" algn="l"/>
                  <a:tab pos="896620" algn="l"/>
                  <a:tab pos="1346200" algn="l"/>
                  <a:tab pos="1795145" algn="l"/>
                  <a:tab pos="2244725" algn="l"/>
                  <a:tab pos="2693670" algn="l"/>
                  <a:tab pos="3143250" algn="l"/>
                  <a:tab pos="3592195" algn="l"/>
                  <a:tab pos="4041775" algn="l"/>
                  <a:tab pos="4490720" algn="l"/>
                  <a:tab pos="4940300" algn="l"/>
                  <a:tab pos="5389245" algn="l"/>
                  <a:tab pos="5838825" algn="l"/>
                  <a:tab pos="6287770" algn="l"/>
                  <a:tab pos="6737350" algn="l"/>
                  <a:tab pos="7186295" algn="l"/>
                  <a:tab pos="7635875" algn="l"/>
                  <a:tab pos="8084820" algn="l"/>
                  <a:tab pos="8534400" algn="l"/>
                  <a:tab pos="8983345" algn="l"/>
                </a:tabLst>
              </a:pPr>
              <a:t>26</a:t>
            </a:fld>
            <a:endParaRPr lang="en-GB" altLang="pl-PL" sz="1400">
              <a:solidFill>
                <a:srgbClr val="578963"/>
              </a:solidFill>
            </a:endParaRPr>
          </a:p>
        </p:txBody>
      </p:sp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738505" y="1887015"/>
            <a:ext cx="8106410" cy="43315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 anchor="ctr"/>
          <a:lstStyle/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8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Przedszkola</a:t>
            </a:r>
            <a:r>
              <a:rPr lang="pl-PL" altLang="pl-PL" sz="2800" dirty="0">
                <a:solidFill>
                  <a:srgbClr val="FFFF00"/>
                </a:solidFill>
                <a:latin typeface="Lucida Sans Unicode" panose="020B0602030504020204" pitchFamily="34" charset="0"/>
              </a:rPr>
              <a:t> - cd.</a:t>
            </a:r>
            <a:r>
              <a:rPr lang="pl-PL" altLang="pl-PL" sz="2800" dirty="0">
                <a:solidFill>
                  <a:srgbClr val="FFC000"/>
                </a:solidFill>
                <a:latin typeface="Lucida Sans Unicode" panose="020B0602030504020204" pitchFamily="34" charset="0"/>
              </a:rPr>
              <a:t>:</a:t>
            </a:r>
            <a:r>
              <a:rPr lang="pl-PL" altLang="pl-PL" dirty="0">
                <a:solidFill>
                  <a:srgbClr val="FFC000"/>
                </a:solidFill>
                <a:latin typeface="Lucida Sans Unicode" panose="020B0602030504020204" pitchFamily="34" charset="0"/>
              </a:rPr>
              <a:t> </a:t>
            </a:r>
          </a:p>
          <a:p>
            <a:pPr eaLnBrk="0"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pl-PL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  <a:p>
            <a:pPr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liczba przedszkolaków poza przedszkolami gminnymi												322	</a:t>
            </a:r>
          </a:p>
          <a:p>
            <a:pPr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w tym:</a:t>
            </a:r>
          </a:p>
          <a:p>
            <a:pPr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	- w przedszkolach prowadzonych lub    </a:t>
            </a:r>
          </a:p>
          <a:p>
            <a:pPr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dotowanych przez inne gminy                    116  							</a:t>
            </a:r>
          </a:p>
          <a:p>
            <a:pPr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	- w przedszkolach niepublicznych na terenie</a:t>
            </a:r>
          </a:p>
          <a:p>
            <a:pPr hangingPunct="0">
              <a:lnSpc>
                <a:spcPct val="82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dirty="0">
                <a:solidFill>
                  <a:srgbClr val="FFFFFF"/>
                </a:solidFill>
                <a:latin typeface="Lucida Sans Unicode" panose="020B0602030504020204" pitchFamily="34" charset="0"/>
              </a:rPr>
              <a:t>	   gminy Nieporęt										206 </a:t>
            </a: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 flipV="1">
            <a:off x="738505" y="609598"/>
            <a:ext cx="7505903" cy="155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 anchor="b"/>
          <a:lstStyle/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en-GB" sz="2800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179512" y="1477094"/>
            <a:ext cx="8964488" cy="5500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3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Wybrane dane statystyczne cd.: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 Box 1"/>
          <p:cNvSpPr txBox="1">
            <a:spLocks noChangeArrowheads="1"/>
          </p:cNvSpPr>
          <p:nvPr/>
        </p:nvSpPr>
        <p:spPr bwMode="auto">
          <a:xfrm>
            <a:off x="6553200" y="6248400"/>
            <a:ext cx="1887538" cy="439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/>
          <a:lstStyle/>
          <a:p>
            <a:pPr algn="r" eaLnBrk="0" hangingPunct="0"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fld id="{82CF70FC-426F-4182-BC82-EE659E5D540B}" type="slidenum">
              <a:rPr lang="en-GB" altLang="pl-PL" sz="1400">
                <a:solidFill>
                  <a:srgbClr val="578963"/>
                </a:solidFill>
              </a:rPr>
              <a:pPr algn="r" eaLnBrk="0" hangingPunct="0">
                <a:spcBef>
                  <a:spcPts val="875"/>
                </a:spcBef>
                <a:buSzPct val="100000"/>
                <a:buFont typeface="Times New Roman" panose="02020603050405020304" pitchFamily="18" charset="0"/>
                <a:buNone/>
                <a:tabLst>
                  <a:tab pos="0" algn="l"/>
                  <a:tab pos="447675" algn="l"/>
                  <a:tab pos="896620" algn="l"/>
                  <a:tab pos="1346200" algn="l"/>
                  <a:tab pos="1795145" algn="l"/>
                  <a:tab pos="2244725" algn="l"/>
                  <a:tab pos="2693670" algn="l"/>
                  <a:tab pos="3143250" algn="l"/>
                  <a:tab pos="3592195" algn="l"/>
                  <a:tab pos="4041775" algn="l"/>
                  <a:tab pos="4490720" algn="l"/>
                  <a:tab pos="4940300" algn="l"/>
                  <a:tab pos="5389245" algn="l"/>
                  <a:tab pos="5838825" algn="l"/>
                  <a:tab pos="6287770" algn="l"/>
                  <a:tab pos="6737350" algn="l"/>
                  <a:tab pos="7186295" algn="l"/>
                  <a:tab pos="7635875" algn="l"/>
                  <a:tab pos="8084820" algn="l"/>
                  <a:tab pos="8534400" algn="l"/>
                  <a:tab pos="8983345" algn="l"/>
                </a:tabLst>
              </a:pPr>
              <a:t>27</a:t>
            </a:fld>
            <a:endParaRPr lang="en-GB" altLang="pl-PL" sz="1400">
              <a:solidFill>
                <a:srgbClr val="578963"/>
              </a:solidFill>
            </a:endParaRP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467544" y="1556793"/>
            <a:ext cx="8208911" cy="35954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r>
              <a:rPr lang="pl-PL" altLang="pl-PL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  <a:sym typeface="+mn-ea"/>
              </a:rPr>
              <a:t>W 2018 r. w gminie Nieporęt zameldowanych było 649 dzieci w wieku 3-6 lat.  </a:t>
            </a:r>
          </a:p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r>
              <a:rPr lang="pl-PL" altLang="pl-PL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  <a:sym typeface="+mn-ea"/>
              </a:rPr>
              <a:t>Edukacją przedszkolną na terenie gminy Nieporęt i poza nią, finansowaną </a:t>
            </a:r>
          </a:p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r>
              <a:rPr lang="pl-PL" altLang="pl-PL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  <a:sym typeface="+mn-ea"/>
              </a:rPr>
              <a:t>z budżetu  gminy, objętych było 800 dzieci. </a:t>
            </a:r>
          </a:p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endParaRPr lang="pl-PL" altLang="pl-PL" sz="2800" b="1" dirty="0">
              <a:solidFill>
                <a:schemeClr val="accent1">
                  <a:lumMod val="60000"/>
                  <a:lumOff val="40000"/>
                </a:schemeClr>
              </a:solidFill>
              <a:latin typeface="Lucida Sans Unicode" panose="020B0602030504020204" pitchFamily="34" charset="0"/>
              <a:sym typeface="+mn-ea"/>
            </a:endParaRPr>
          </a:p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r>
              <a:rPr lang="pl-PL" altLang="pl-PL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  <a:sym typeface="+mn-ea"/>
              </a:rPr>
              <a:t>Wszystkie dzieci zamieszkałe na terenie gminy zgłoszone w czasie rekrutacji zostały przyjęte do przedszkoli publicznych.</a:t>
            </a:r>
            <a:endParaRPr lang="en-GB" altLang="pl-PL" sz="2800" b="1" dirty="0">
              <a:solidFill>
                <a:schemeClr val="accent1">
                  <a:lumMod val="60000"/>
                  <a:lumOff val="40000"/>
                </a:schemeClr>
              </a:solidFill>
              <a:latin typeface="Lucida Sans Unicode" panose="020B0602030504020204" pitchFamily="34" charset="0"/>
            </a:endParaRP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1"/>
          <p:cNvSpPr txBox="1">
            <a:spLocks noChangeArrowheads="1"/>
          </p:cNvSpPr>
          <p:nvPr/>
        </p:nvSpPr>
        <p:spPr bwMode="auto">
          <a:xfrm>
            <a:off x="6553200" y="6248400"/>
            <a:ext cx="1887538" cy="439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/>
          <a:lstStyle/>
          <a:p>
            <a:pPr algn="r" eaLnBrk="0" hangingPunct="0"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fld id="{1C16D163-C2D0-4CC1-9BFC-DC6B972D99A3}" type="slidenum">
              <a:rPr lang="en-GB" altLang="pl-PL" sz="1400">
                <a:solidFill>
                  <a:srgbClr val="578963"/>
                </a:solidFill>
              </a:rPr>
              <a:pPr algn="r" eaLnBrk="0" hangingPunct="0">
                <a:spcBef>
                  <a:spcPts val="875"/>
                </a:spcBef>
                <a:buSzPct val="100000"/>
                <a:buFont typeface="Times New Roman" panose="02020603050405020304" pitchFamily="18" charset="0"/>
                <a:buNone/>
                <a:tabLst>
                  <a:tab pos="0" algn="l"/>
                  <a:tab pos="447675" algn="l"/>
                  <a:tab pos="896620" algn="l"/>
                  <a:tab pos="1346200" algn="l"/>
                  <a:tab pos="1795145" algn="l"/>
                  <a:tab pos="2244725" algn="l"/>
                  <a:tab pos="2693670" algn="l"/>
                  <a:tab pos="3143250" algn="l"/>
                  <a:tab pos="3592195" algn="l"/>
                  <a:tab pos="4041775" algn="l"/>
                  <a:tab pos="4490720" algn="l"/>
                  <a:tab pos="4940300" algn="l"/>
                  <a:tab pos="5389245" algn="l"/>
                  <a:tab pos="5838825" algn="l"/>
                  <a:tab pos="6287770" algn="l"/>
                  <a:tab pos="6737350" algn="l"/>
                  <a:tab pos="7186295" algn="l"/>
                  <a:tab pos="7635875" algn="l"/>
                  <a:tab pos="8084820" algn="l"/>
                  <a:tab pos="8534400" algn="l"/>
                  <a:tab pos="8983345" algn="l"/>
                </a:tabLst>
              </a:pPr>
              <a:t>28</a:t>
            </a:fld>
            <a:endParaRPr lang="en-GB" altLang="pl-PL" sz="1400">
              <a:solidFill>
                <a:srgbClr val="578963"/>
              </a:solidFill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467544" y="169862"/>
            <a:ext cx="8053838" cy="956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algn="ctr" eaLnBrk="0" hangingPunct="0"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Wydatki na wybrane zadanie oświatowe</a:t>
            </a:r>
          </a:p>
          <a:p>
            <a:pPr algn="ctr" eaLnBrk="0" hangingPunct="0"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zrealizowane w 2018 r. w zł</a:t>
            </a:r>
          </a:p>
        </p:txBody>
      </p:sp>
      <p:sp>
        <p:nvSpPr>
          <p:cNvPr id="15363" name="Text Box 4"/>
          <p:cNvSpPr txBox="1">
            <a:spLocks noChangeArrowheads="1"/>
          </p:cNvSpPr>
          <p:nvPr/>
        </p:nvSpPr>
        <p:spPr bwMode="auto">
          <a:xfrm>
            <a:off x="622618" y="969328"/>
            <a:ext cx="7818120" cy="834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 anchor="b"/>
          <a:lstStyle/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en-GB" sz="2800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1975570"/>
              </p:ext>
            </p:extLst>
          </p:nvPr>
        </p:nvGraphicFramePr>
        <p:xfrm>
          <a:off x="88980" y="1236877"/>
          <a:ext cx="4473757" cy="4783332"/>
        </p:xfrm>
        <a:graphic>
          <a:graphicData uri="http://schemas.openxmlformats.org/drawingml/2006/table">
            <a:tbl>
              <a:tblPr bandRow="1"/>
              <a:tblGrid>
                <a:gridCol w="506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36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08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985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Szkoły podstawowe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2000" b="1" i="0" u="none" strike="noStrike" dirty="0">
                          <a:latin typeface="Arial"/>
                        </a:rPr>
                        <a:t>14 569 000</a:t>
                      </a:r>
                    </a:p>
                  </a:txBody>
                  <a:tcPr marL="0" marR="1143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598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Oddziały „0” w SP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2000" b="1" i="0" u="none" strike="noStrike" dirty="0">
                          <a:latin typeface="Arial"/>
                        </a:rPr>
                        <a:t>703 000</a:t>
                      </a:r>
                    </a:p>
                  </a:txBody>
                  <a:tcPr marL="0" marR="1143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2500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Przedszkola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2000" b="1" i="0" u="none" strike="noStrike" dirty="0">
                          <a:latin typeface="Arial"/>
                        </a:rPr>
                        <a:t>6 554 000</a:t>
                      </a:r>
                    </a:p>
                  </a:txBody>
                  <a:tcPr marL="0" marR="1143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854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Przedszkola spec.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2000" b="1" i="0" u="none" strike="noStrike" dirty="0">
                          <a:latin typeface="Arial"/>
                        </a:rPr>
                        <a:t>779 000</a:t>
                      </a:r>
                    </a:p>
                  </a:txBody>
                  <a:tcPr marL="0" marR="1143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854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Punkty przedszkolne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2000" b="1" i="0" u="none" strike="noStrike" dirty="0">
                          <a:latin typeface="Arial"/>
                        </a:rPr>
                        <a:t>6 000</a:t>
                      </a:r>
                    </a:p>
                  </a:txBody>
                  <a:tcPr marL="0" marR="1143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5617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Gimnazja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2000" b="1" i="0" u="none" strike="noStrike" dirty="0">
                          <a:latin typeface="Arial"/>
                        </a:rPr>
                        <a:t>1 321 000</a:t>
                      </a:r>
                    </a:p>
                  </a:txBody>
                  <a:tcPr marL="0" marR="1143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854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Dowozy do szkół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2000" b="1" i="0" u="none" strike="noStrike" dirty="0">
                          <a:latin typeface="Arial"/>
                        </a:rPr>
                        <a:t>591 000</a:t>
                      </a:r>
                    </a:p>
                  </a:txBody>
                  <a:tcPr marL="0" marR="1143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69985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Doskonalenie Zawod. Nauczycieli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2000" b="1" i="0" u="none" strike="noStrike" dirty="0">
                          <a:latin typeface="Arial"/>
                        </a:rPr>
                        <a:t>90 000</a:t>
                      </a:r>
                    </a:p>
                  </a:txBody>
                  <a:tcPr marL="0" marR="1143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1" name="Tabe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87489"/>
              </p:ext>
            </p:extLst>
          </p:nvPr>
        </p:nvGraphicFramePr>
        <p:xfrm>
          <a:off x="4562738" y="1236874"/>
          <a:ext cx="4581262" cy="4783332"/>
        </p:xfrm>
        <a:graphic>
          <a:graphicData uri="http://schemas.openxmlformats.org/drawingml/2006/table">
            <a:tbl>
              <a:tblPr/>
              <a:tblGrid>
                <a:gridCol w="5256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283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72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2165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Spec. org. nauki w P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2000" b="1" i="0" u="none" strike="noStrike" dirty="0">
                          <a:latin typeface="Arial"/>
                        </a:rPr>
                        <a:t>846 000</a:t>
                      </a:r>
                    </a:p>
                  </a:txBody>
                  <a:tcPr marL="0" marR="1143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7935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Spec. org. nauki w SP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2000" b="1" i="0" u="none" strike="noStrike" dirty="0">
                          <a:latin typeface="Arial"/>
                        </a:rPr>
                        <a:t>986 000</a:t>
                      </a:r>
                    </a:p>
                  </a:txBody>
                  <a:tcPr marL="0" marR="1143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1580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Spec. org. nauki </a:t>
                      </a:r>
                    </a:p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w gimnazjach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2000" b="1" i="0" u="none" strike="noStrike" dirty="0">
                          <a:latin typeface="Arial"/>
                        </a:rPr>
                        <a:t>5 000</a:t>
                      </a:r>
                    </a:p>
                  </a:txBody>
                  <a:tcPr marL="0" marR="1143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1623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Bezpłatne podręczniki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2000" b="1" i="0" u="none" strike="noStrike" dirty="0">
                          <a:latin typeface="Arial"/>
                        </a:rPr>
                        <a:t>184 000</a:t>
                      </a:r>
                    </a:p>
                  </a:txBody>
                  <a:tcPr marL="0" marR="1143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5123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13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Pozostała działalność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2000" b="1" i="0" u="none" strike="noStrike" dirty="0">
                          <a:latin typeface="Arial"/>
                        </a:rPr>
                        <a:t>72 000</a:t>
                      </a:r>
                    </a:p>
                  </a:txBody>
                  <a:tcPr marL="0" marR="1143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7977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Świetlice szkolne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2000" b="1" i="0" u="none" strike="noStrike" dirty="0">
                          <a:latin typeface="Arial"/>
                        </a:rPr>
                        <a:t>1 205 000</a:t>
                      </a:r>
                    </a:p>
                  </a:txBody>
                  <a:tcPr marL="0" marR="1143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11580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15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Wczesne </a:t>
                      </a:r>
                      <a:r>
                        <a:rPr lang="pl-PL" sz="2000" b="1" i="0" u="none" strike="noStrike" dirty="0" err="1">
                          <a:solidFill>
                            <a:srgbClr val="0070C0"/>
                          </a:solidFill>
                          <a:latin typeface="Arial"/>
                        </a:rPr>
                        <a:t>Wspomag</a:t>
                      </a:r>
                      <a:r>
                        <a:rPr lang="pl-PL" sz="2000" b="1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. </a:t>
                      </a:r>
                    </a:p>
                    <a:p>
                      <a:pPr algn="ctr" fontAlgn="ctr"/>
                      <a:r>
                        <a:rPr lang="pl-PL" sz="2000" b="1" i="0" u="none" strike="noStrike" dirty="0" err="1">
                          <a:solidFill>
                            <a:srgbClr val="0070C0"/>
                          </a:solidFill>
                          <a:latin typeface="Arial"/>
                        </a:rPr>
                        <a:t>Rozw</a:t>
                      </a:r>
                      <a:r>
                        <a:rPr lang="pl-PL" sz="2000" b="1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. w </a:t>
                      </a:r>
                      <a:r>
                        <a:rPr lang="pl-PL" sz="2000" b="1" i="0" u="none" strike="noStrike" dirty="0" err="1">
                          <a:solidFill>
                            <a:srgbClr val="0070C0"/>
                          </a:solidFill>
                          <a:latin typeface="Arial"/>
                        </a:rPr>
                        <a:t>przedszk</a:t>
                      </a:r>
                      <a:r>
                        <a:rPr lang="pl-PL" sz="2000" b="1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2000" b="1" i="0" u="none" strike="noStrike" dirty="0">
                          <a:latin typeface="Arial"/>
                        </a:rPr>
                        <a:t>125 000</a:t>
                      </a:r>
                    </a:p>
                  </a:txBody>
                  <a:tcPr marL="0" marR="1143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0534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Stypendia szkolne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2000" b="1" i="0" u="none" strike="noStrike" dirty="0">
                          <a:latin typeface="Arial"/>
                        </a:rPr>
                        <a:t>45 000</a:t>
                      </a:r>
                    </a:p>
                  </a:txBody>
                  <a:tcPr marL="0" marR="1143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2" name="Tabe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8568995"/>
              </p:ext>
            </p:extLst>
          </p:nvPr>
        </p:nvGraphicFramePr>
        <p:xfrm>
          <a:off x="703262" y="6130930"/>
          <a:ext cx="7737476" cy="609600"/>
        </p:xfrm>
        <a:graphic>
          <a:graphicData uri="http://schemas.openxmlformats.org/drawingml/2006/table">
            <a:tbl>
              <a:tblPr/>
              <a:tblGrid>
                <a:gridCol w="8220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982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71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7207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17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Obsługa administracyjna, kadrowo-płacowa i  księgowo-finansowa szkół i przedszkoli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2000" b="1" i="0" u="none" strike="noStrike" dirty="0">
                          <a:latin typeface="Arial"/>
                        </a:rPr>
                        <a:t>1 045 000</a:t>
                      </a:r>
                    </a:p>
                  </a:txBody>
                  <a:tcPr marL="0" marR="1143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1"/>
          <p:cNvSpPr txBox="1">
            <a:spLocks noChangeArrowheads="1"/>
          </p:cNvSpPr>
          <p:nvPr/>
        </p:nvSpPr>
        <p:spPr bwMode="auto">
          <a:xfrm>
            <a:off x="6553200" y="6248400"/>
            <a:ext cx="1887538" cy="439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/>
          <a:lstStyle/>
          <a:p>
            <a:pPr algn="r" eaLnBrk="0" hangingPunct="0"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fld id="{C8B1A41D-3574-4F0E-8D15-5F5E6DED4E08}" type="slidenum">
              <a:rPr lang="en-GB" altLang="pl-PL" sz="1400">
                <a:solidFill>
                  <a:srgbClr val="578963"/>
                </a:solidFill>
              </a:rPr>
              <a:pPr algn="r" eaLnBrk="0" hangingPunct="0">
                <a:spcBef>
                  <a:spcPts val="875"/>
                </a:spcBef>
                <a:buSzPct val="100000"/>
                <a:buFont typeface="Times New Roman" panose="02020603050405020304" pitchFamily="18" charset="0"/>
                <a:buNone/>
                <a:tabLst>
                  <a:tab pos="0" algn="l"/>
                  <a:tab pos="447675" algn="l"/>
                  <a:tab pos="896620" algn="l"/>
                  <a:tab pos="1346200" algn="l"/>
                  <a:tab pos="1795145" algn="l"/>
                  <a:tab pos="2244725" algn="l"/>
                  <a:tab pos="2693670" algn="l"/>
                  <a:tab pos="3143250" algn="l"/>
                  <a:tab pos="3592195" algn="l"/>
                  <a:tab pos="4041775" algn="l"/>
                  <a:tab pos="4490720" algn="l"/>
                  <a:tab pos="4940300" algn="l"/>
                  <a:tab pos="5389245" algn="l"/>
                  <a:tab pos="5838825" algn="l"/>
                  <a:tab pos="6287770" algn="l"/>
                  <a:tab pos="6737350" algn="l"/>
                  <a:tab pos="7186295" algn="l"/>
                  <a:tab pos="7635875" algn="l"/>
                  <a:tab pos="8084820" algn="l"/>
                  <a:tab pos="8534400" algn="l"/>
                  <a:tab pos="8983345" algn="l"/>
                </a:tabLst>
              </a:pPr>
              <a:t>29</a:t>
            </a:fld>
            <a:endParaRPr lang="en-GB" altLang="pl-PL" sz="1400">
              <a:solidFill>
                <a:srgbClr val="578963"/>
              </a:solidFill>
            </a:endParaRPr>
          </a:p>
        </p:txBody>
      </p:sp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323528" y="476251"/>
            <a:ext cx="8496944" cy="151258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 anchor="ctr"/>
          <a:lstStyle/>
          <a:p>
            <a:pPr algn="ctr" eaLnBrk="0" hangingPunct="0"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8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Wydzielony Rachunek Dochodów* </a:t>
            </a:r>
          </a:p>
          <a:p>
            <a:pPr algn="ctr" eaLnBrk="0" hangingPunct="0"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8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prowadzony przez gminne jednostki oświatowe</a:t>
            </a:r>
            <a:r>
              <a:rPr lang="pl-PL" altLang="pl-PL" sz="8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 </a:t>
            </a:r>
            <a:r>
              <a:rPr lang="pl-PL" altLang="pl-PL" sz="28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 </a:t>
            </a:r>
          </a:p>
          <a:p>
            <a:pPr algn="ctr" eaLnBrk="0" hangingPunct="0"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8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528 407 zł, </a:t>
            </a:r>
            <a:r>
              <a:rPr lang="pl-PL" altLang="pl-PL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w tym:</a:t>
            </a:r>
          </a:p>
        </p:txBody>
      </p:sp>
      <p:sp>
        <p:nvSpPr>
          <p:cNvPr id="27651" name="Rectangle 4"/>
          <p:cNvSpPr>
            <a:spLocks noChangeArrowheads="1"/>
          </p:cNvSpPr>
          <p:nvPr/>
        </p:nvSpPr>
        <p:spPr bwMode="auto">
          <a:xfrm>
            <a:off x="500063" y="476250"/>
            <a:ext cx="7777162" cy="360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 anchor="b"/>
          <a:lstStyle/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en-GB" altLang="pl-PL" sz="2800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27652" name="pole tekstowe 3"/>
          <p:cNvSpPr txBox="1">
            <a:spLocks noChangeArrowheads="1"/>
          </p:cNvSpPr>
          <p:nvPr/>
        </p:nvSpPr>
        <p:spPr bwMode="auto">
          <a:xfrm>
            <a:off x="323528" y="1988840"/>
            <a:ext cx="8928992" cy="44012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 eaLnBrk="0" hangingPunct="0">
              <a:buFont typeface="Wingdings" panose="05000000000000000000" pitchFamily="2" charset="2"/>
              <a:buChar char="v"/>
            </a:pPr>
            <a:r>
              <a:rPr lang="pl-PL" altLang="pl-PL" b="1" dirty="0"/>
              <a:t>Szkoła Podstawowa w Józefowie				  </a:t>
            </a:r>
            <a:r>
              <a:rPr lang="en-GB" altLang="pl-PL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</a:t>
            </a:r>
            <a:r>
              <a:rPr lang="pl-PL" altLang="pl-PL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 14 714 zł</a:t>
            </a:r>
            <a:endParaRPr lang="pl-PL" altLang="pl-PL" b="1" dirty="0"/>
          </a:p>
          <a:p>
            <a:pPr marL="342900" indent="-342900" eaLnBrk="0" hangingPunct="0">
              <a:buFont typeface="Wingdings" panose="05000000000000000000" pitchFamily="2" charset="2"/>
              <a:buChar char="v"/>
            </a:pPr>
            <a:r>
              <a:rPr lang="pl-PL" altLang="pl-PL" b="1" dirty="0"/>
              <a:t>Szkoła Podstawowa w Nieporęcie				   </a:t>
            </a:r>
            <a:r>
              <a:rPr lang="pl-PL" altLang="pl-PL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 13 596 zł</a:t>
            </a:r>
            <a:endParaRPr lang="pl-PL" altLang="pl-PL" b="1" dirty="0"/>
          </a:p>
          <a:p>
            <a:pPr marL="342900" indent="-342900" eaLnBrk="0" hangingPunct="0">
              <a:buFont typeface="Wingdings" panose="05000000000000000000" pitchFamily="2" charset="2"/>
              <a:buChar char="v"/>
            </a:pPr>
            <a:r>
              <a:rPr lang="pl-PL" altLang="pl-PL" b="1" dirty="0"/>
              <a:t>Szkoła Podstawowa w Izabelinie				   </a:t>
            </a:r>
            <a:r>
              <a:rPr lang="pl-PL" altLang="pl-PL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 13 488 zł</a:t>
            </a:r>
            <a:endParaRPr lang="pl-PL" altLang="pl-PL" b="1" dirty="0"/>
          </a:p>
          <a:p>
            <a:pPr marL="342900" indent="-342900" eaLnBrk="0" hangingPunct="0">
              <a:buFont typeface="Wingdings" panose="05000000000000000000" pitchFamily="2" charset="2"/>
              <a:buChar char="v"/>
            </a:pPr>
            <a:r>
              <a:rPr lang="pl-PL" altLang="pl-PL" b="1" dirty="0"/>
              <a:t>Szkoła Podstawowa w Białobrzegach			   </a:t>
            </a:r>
            <a:r>
              <a:rPr lang="pl-PL" altLang="pl-PL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 10 205 zł</a:t>
            </a:r>
            <a:endParaRPr lang="pl-PL" altLang="pl-PL" b="1" dirty="0"/>
          </a:p>
          <a:p>
            <a:pPr marL="342900" indent="-342900" eaLnBrk="0" hangingPunct="0">
              <a:buFont typeface="Wingdings" panose="05000000000000000000" pitchFamily="2" charset="2"/>
              <a:buChar char="v"/>
            </a:pPr>
            <a:r>
              <a:rPr lang="pl-PL" altLang="pl-PL" b="1" dirty="0"/>
              <a:t>ZSP w Wólce Radzymińskiej					  </a:t>
            </a:r>
            <a:r>
              <a:rPr lang="pl-PL" altLang="pl-PL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123 372 zł</a:t>
            </a:r>
            <a:endParaRPr lang="pl-PL" altLang="pl-PL" b="1" dirty="0"/>
          </a:p>
          <a:p>
            <a:pPr marL="342900" indent="-342900" eaLnBrk="0" hangingPunct="0">
              <a:buFont typeface="Wingdings" panose="05000000000000000000" pitchFamily="2" charset="2"/>
              <a:buChar char="v"/>
            </a:pPr>
            <a:r>
              <a:rPr lang="pl-PL" altLang="pl-PL" b="1" dirty="0"/>
              <a:t>Szkoła Podstawowa w Stanisławowie </a:t>
            </a:r>
            <a:r>
              <a:rPr lang="pl-PL" altLang="pl-PL" b="1" dirty="0" err="1"/>
              <a:t>Pierwsz</a:t>
            </a:r>
            <a:r>
              <a:rPr lang="pl-PL" altLang="pl-PL" b="1" dirty="0"/>
              <a:t>.  </a:t>
            </a:r>
            <a:r>
              <a:rPr lang="pl-PL" altLang="pl-PL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41 805 zł</a:t>
            </a:r>
            <a:endParaRPr lang="pl-PL" altLang="pl-PL" b="1" dirty="0"/>
          </a:p>
          <a:p>
            <a:pPr marL="342900" indent="-342900" eaLnBrk="0" hangingPunct="0">
              <a:buFont typeface="Wingdings" panose="05000000000000000000" pitchFamily="2" charset="2"/>
              <a:buChar char="v"/>
            </a:pPr>
            <a:r>
              <a:rPr lang="pl-PL" altLang="pl-PL" b="1" dirty="0"/>
              <a:t>Gminne Przedszkole w Nieporęcie				   </a:t>
            </a:r>
            <a:r>
              <a:rPr lang="pl-PL" altLang="pl-PL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157 440 zł</a:t>
            </a:r>
            <a:endParaRPr lang="pl-PL" altLang="pl-PL" b="1" dirty="0"/>
          </a:p>
          <a:p>
            <a:pPr marL="342900" indent="-342900" eaLnBrk="0" hangingPunct="0">
              <a:buFont typeface="Wingdings" panose="05000000000000000000" pitchFamily="2" charset="2"/>
              <a:buChar char="v"/>
            </a:pPr>
            <a:r>
              <a:rPr lang="pl-PL" altLang="pl-PL" b="1" dirty="0"/>
              <a:t>Gminne Przedszkole w Zegrzu Południowym	  </a:t>
            </a:r>
            <a:r>
              <a:rPr lang="pl-PL" altLang="pl-PL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67 835 zł</a:t>
            </a:r>
            <a:endParaRPr lang="pl-PL" altLang="pl-PL" b="1" dirty="0"/>
          </a:p>
          <a:p>
            <a:pPr marL="342900" indent="-342900" eaLnBrk="0" hangingPunct="0">
              <a:buFont typeface="Wingdings" panose="05000000000000000000" pitchFamily="2" charset="2"/>
              <a:buChar char="v"/>
            </a:pPr>
            <a:r>
              <a:rPr lang="pl-PL" altLang="pl-PL" b="1" dirty="0"/>
              <a:t>Gminne Przedszkole w Białobrzegach			  </a:t>
            </a:r>
            <a:r>
              <a:rPr lang="pl-PL" altLang="pl-PL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85 952 zł</a:t>
            </a:r>
          </a:p>
          <a:p>
            <a:pPr eaLnBrk="0" hangingPunct="0"/>
            <a:endParaRPr lang="pl-PL" altLang="pl-PL" sz="1600" b="1" dirty="0">
              <a:solidFill>
                <a:srgbClr val="FFFF00"/>
              </a:solidFill>
              <a:latin typeface="Lucida Sans Unicode" panose="020B0602030504020204" pitchFamily="34" charset="0"/>
            </a:endParaRPr>
          </a:p>
          <a:p>
            <a:pPr eaLnBrk="0" hangingPunct="0"/>
            <a:r>
              <a:rPr lang="pl-PL" altLang="pl-PL" sz="16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*Wykonanie uchwały Nr XLVI/81/2017 w sprawie gromadzenia dochodów na wydzielonym rachunku przez jednostki budżetowe prowadzące działalność </a:t>
            </a:r>
          </a:p>
          <a:p>
            <a:pPr eaLnBrk="0" hangingPunct="0"/>
            <a:r>
              <a:rPr lang="pl-PL" altLang="pl-PL" sz="16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określoną w ustawie z dnia 14.12.2016 r. – Prawo oświatowe.</a:t>
            </a:r>
            <a:endParaRPr lang="pl-PL" altLang="pl-PL" sz="1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1"/>
          <p:cNvSpPr txBox="1">
            <a:spLocks noChangeArrowheads="1"/>
          </p:cNvSpPr>
          <p:nvPr/>
        </p:nvSpPr>
        <p:spPr bwMode="auto">
          <a:xfrm>
            <a:off x="6553200" y="6248400"/>
            <a:ext cx="1887538" cy="439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/>
          <a:lstStyle/>
          <a:p>
            <a:pPr algn="r" eaLnBrk="0" hangingPunct="0"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fld id="{61146D07-31AA-43BF-8EAE-16F7B4F9488B}" type="slidenum">
              <a:rPr lang="en-GB" altLang="pl-PL" sz="1400">
                <a:solidFill>
                  <a:srgbClr val="578963"/>
                </a:solidFill>
              </a:rPr>
              <a:pPr algn="r" eaLnBrk="0" hangingPunct="0">
                <a:spcBef>
                  <a:spcPts val="875"/>
                </a:spcBef>
                <a:buSzPct val="100000"/>
                <a:buFont typeface="Times New Roman" panose="02020603050405020304" pitchFamily="18" charset="0"/>
                <a:buNone/>
                <a:tabLst>
                  <a:tab pos="0" algn="l"/>
                  <a:tab pos="447675" algn="l"/>
                  <a:tab pos="896620" algn="l"/>
                  <a:tab pos="1346200" algn="l"/>
                  <a:tab pos="1795145" algn="l"/>
                  <a:tab pos="2244725" algn="l"/>
                  <a:tab pos="2693670" algn="l"/>
                  <a:tab pos="3143250" algn="l"/>
                  <a:tab pos="3592195" algn="l"/>
                  <a:tab pos="4041775" algn="l"/>
                  <a:tab pos="4490720" algn="l"/>
                  <a:tab pos="4940300" algn="l"/>
                  <a:tab pos="5389245" algn="l"/>
                  <a:tab pos="5838825" algn="l"/>
                  <a:tab pos="6287770" algn="l"/>
                  <a:tab pos="6737350" algn="l"/>
                  <a:tab pos="7186295" algn="l"/>
                  <a:tab pos="7635875" algn="l"/>
                  <a:tab pos="8084820" algn="l"/>
                  <a:tab pos="8534400" algn="l"/>
                  <a:tab pos="8983345" algn="l"/>
                </a:tabLst>
              </a:pPr>
              <a:t>3</a:t>
            </a:fld>
            <a:endParaRPr lang="en-GB" altLang="pl-PL" sz="1400">
              <a:solidFill>
                <a:srgbClr val="578963"/>
              </a:solidFill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611561" y="476672"/>
            <a:ext cx="8064896" cy="65147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algn="ctr" hangingPunct="0">
              <a:lnSpc>
                <a:spcPct val="90000"/>
              </a:lnSpc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Najważniejsze zadanie zrealizowane na podstawie ustawy - Przepisy wprowadzające ustawę - Prawo oświatowe: </a:t>
            </a:r>
          </a:p>
          <a:p>
            <a:pPr algn="ctr" hangingPunct="0">
              <a:lnSpc>
                <a:spcPct val="90000"/>
              </a:lnSpc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pl-PL" sz="500" b="1" dirty="0">
              <a:solidFill>
                <a:srgbClr val="F88A10"/>
              </a:solidFill>
              <a:latin typeface="Lucida Sans Unicode" panose="020B0602030504020204" pitchFamily="34" charset="0"/>
            </a:endParaRPr>
          </a:p>
          <a:p>
            <a:pPr algn="ctr" hangingPunct="0">
              <a:lnSpc>
                <a:spcPct val="90000"/>
              </a:lnSpc>
              <a:spcBef>
                <a:spcPts val="875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800" b="1" dirty="0">
                <a:solidFill>
                  <a:srgbClr val="FFFF00"/>
                </a:solidFill>
              </a:rPr>
              <a:t>WDROŻENIE REFORMY OŚWIATY</a:t>
            </a:r>
            <a:r>
              <a:rPr lang="pl-PL" altLang="pl-PL" sz="28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 </a:t>
            </a:r>
          </a:p>
          <a:p>
            <a:pPr algn="ctr" hangingPunct="0">
              <a:lnSpc>
                <a:spcPct val="90000"/>
              </a:lnSpc>
              <a:spcBef>
                <a:spcPts val="875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    i podjęcie uchwał przez radę gminy:</a:t>
            </a:r>
          </a:p>
          <a:p>
            <a:pPr algn="ctr" hangingPunct="0">
              <a:lnSpc>
                <a:spcPct val="90000"/>
              </a:lnSpc>
              <a:spcBef>
                <a:spcPts val="875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pl-PL" sz="500" b="1" dirty="0">
              <a:solidFill>
                <a:srgbClr val="FFFF00"/>
              </a:solidFill>
              <a:latin typeface="Lucida Sans Unicode" panose="020B0602030504020204" pitchFamily="34" charset="0"/>
            </a:endParaRPr>
          </a:p>
          <a:p>
            <a:pPr marL="457200" indent="-457200" hangingPunct="0">
              <a:lnSpc>
                <a:spcPct val="90000"/>
              </a:lnSpc>
              <a:spcBef>
                <a:spcPts val="875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Nr XXXVII/8/2017 – w sprawie projektu dostosowania sieci szkół podstawowych i gimnazjów prowadzonych przez gminę Nieporęt do nowego ustroju szkolnego,</a:t>
            </a:r>
          </a:p>
          <a:p>
            <a:pPr marL="457200" indent="-457200" hangingPunct="0">
              <a:lnSpc>
                <a:spcPct val="90000"/>
              </a:lnSpc>
              <a:spcBef>
                <a:spcPts val="875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Nr XXXVIII/14/2017- w sprawie dostosowania sieci szkół podstawowych i gimnazjum prowadzonych przez gminę Nieporęt do nowego ustroju szkolnego,</a:t>
            </a:r>
          </a:p>
          <a:p>
            <a:pPr marL="457200" indent="-457200" hangingPunct="0">
              <a:spcBef>
                <a:spcPts val="0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pl-PL" sz="500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  <a:p>
            <a:pPr marL="457200" indent="-457200" hangingPunct="0">
              <a:spcBef>
                <a:spcPts val="0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Nr XLVI/82/2017, Nr XLVI/83/2017, Nr XLVI/84/2017,</a:t>
            </a:r>
          </a:p>
          <a:p>
            <a:pPr hangingPunct="0">
              <a:spcBef>
                <a:spcPts val="0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   Nr XLVI/85/2017  i Nr XLVI/86/2017 -  w sprawie </a:t>
            </a:r>
          </a:p>
          <a:p>
            <a:pPr hangingPunct="0">
              <a:spcBef>
                <a:spcPts val="0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   stwierdzenia przekształcenia dotychczasowych</a:t>
            </a:r>
          </a:p>
          <a:p>
            <a:pPr hangingPunct="0">
              <a:spcBef>
                <a:spcPts val="0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   sześcioletnich szkół podstawowych w ośmioletnie szkoły</a:t>
            </a:r>
          </a:p>
          <a:p>
            <a:pPr hangingPunct="0">
              <a:spcBef>
                <a:spcPts val="0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   podstawowe.</a:t>
            </a:r>
          </a:p>
          <a:p>
            <a:pPr marL="342900" indent="-342900" hangingPunct="0">
              <a:lnSpc>
                <a:spcPct val="90000"/>
              </a:lnSpc>
              <a:spcBef>
                <a:spcPts val="875"/>
              </a:spcBef>
              <a:buSzPct val="100000"/>
              <a:buFontTx/>
              <a:buChar char="-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pl-PL" sz="2000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1006697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 Box 1"/>
          <p:cNvSpPr txBox="1">
            <a:spLocks noChangeArrowheads="1"/>
          </p:cNvSpPr>
          <p:nvPr/>
        </p:nvSpPr>
        <p:spPr bwMode="auto">
          <a:xfrm>
            <a:off x="6553200" y="6248400"/>
            <a:ext cx="1887538" cy="439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/>
          <a:lstStyle/>
          <a:p>
            <a:pPr algn="r" eaLnBrk="0" hangingPunct="0"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fld id="{82CF70FC-426F-4182-BC82-EE659E5D540B}" type="slidenum">
              <a:rPr lang="en-GB" altLang="pl-PL" sz="1400">
                <a:solidFill>
                  <a:srgbClr val="578963"/>
                </a:solidFill>
              </a:rPr>
              <a:pPr algn="r" eaLnBrk="0" hangingPunct="0">
                <a:spcBef>
                  <a:spcPts val="875"/>
                </a:spcBef>
                <a:buSzPct val="100000"/>
                <a:buFont typeface="Times New Roman" panose="02020603050405020304" pitchFamily="18" charset="0"/>
                <a:buNone/>
                <a:tabLst>
                  <a:tab pos="0" algn="l"/>
                  <a:tab pos="447675" algn="l"/>
                  <a:tab pos="896620" algn="l"/>
                  <a:tab pos="1346200" algn="l"/>
                  <a:tab pos="1795145" algn="l"/>
                  <a:tab pos="2244725" algn="l"/>
                  <a:tab pos="2693670" algn="l"/>
                  <a:tab pos="3143250" algn="l"/>
                  <a:tab pos="3592195" algn="l"/>
                  <a:tab pos="4041775" algn="l"/>
                  <a:tab pos="4490720" algn="l"/>
                  <a:tab pos="4940300" algn="l"/>
                  <a:tab pos="5389245" algn="l"/>
                  <a:tab pos="5838825" algn="l"/>
                  <a:tab pos="6287770" algn="l"/>
                  <a:tab pos="6737350" algn="l"/>
                  <a:tab pos="7186295" algn="l"/>
                  <a:tab pos="7635875" algn="l"/>
                  <a:tab pos="8084820" algn="l"/>
                  <a:tab pos="8534400" algn="l"/>
                  <a:tab pos="8983345" algn="l"/>
                </a:tabLst>
              </a:pPr>
              <a:t>30</a:t>
            </a:fld>
            <a:endParaRPr lang="en-GB" altLang="pl-PL" sz="1400">
              <a:solidFill>
                <a:srgbClr val="578963"/>
              </a:solidFill>
            </a:endParaRPr>
          </a:p>
        </p:txBody>
      </p:sp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182524" y="5589240"/>
            <a:ext cx="8961475" cy="10178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algn="ctr" eaLnBrk="0" hangingPunct="0"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00"/>
                </a:solidFill>
              </a:rPr>
              <a:t>Uczestnicy Programu Erasmus+ z Hiszpanii, Portugalii i Włoch oraz uczniowie Szkoły Podstawowej im. I Batalionu Saperów Kościuszkowskich </a:t>
            </a:r>
          </a:p>
          <a:p>
            <a:pPr algn="ctr" eaLnBrk="0" hangingPunct="0"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00"/>
                </a:solidFill>
              </a:rPr>
              <a:t>w Izabelinie z wizytą w Urzędzie Gminy – 14 maja 2019 r.</a:t>
            </a:r>
          </a:p>
        </p:txBody>
      </p:sp>
      <p:pic>
        <p:nvPicPr>
          <p:cNvPr id="1026" name="Picture 2" descr="https://www.nieporet.pl/wp-content/uploads/2019/05/img_1215-1024x395.jpg">
            <a:extLst>
              <a:ext uri="{FF2B5EF4-FFF2-40B4-BE49-F238E27FC236}">
                <a16:creationId xmlns:a16="http://schemas.microsoft.com/office/drawing/2014/main" id="{840027ED-513C-41E3-8AD5-9CBEB9A5BE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25" y="1340768"/>
            <a:ext cx="877895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20924B76-A3DA-4AE3-91B8-DE76C0AB5462}"/>
              </a:ext>
            </a:extLst>
          </p:cNvPr>
          <p:cNvSpPr txBox="1"/>
          <p:nvPr/>
        </p:nvSpPr>
        <p:spPr>
          <a:xfrm>
            <a:off x="2123728" y="332656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altLang="pl-PL" sz="3600" b="1" dirty="0">
                <a:solidFill>
                  <a:srgbClr val="FFFF00"/>
                </a:solidFill>
              </a:rPr>
              <a:t>Erasmus+</a:t>
            </a:r>
            <a:endParaRPr lang="pl-PL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1"/>
          <p:cNvSpPr txBox="1">
            <a:spLocks noChangeArrowheads="1"/>
          </p:cNvSpPr>
          <p:nvPr/>
        </p:nvSpPr>
        <p:spPr bwMode="auto">
          <a:xfrm>
            <a:off x="6553200" y="6248400"/>
            <a:ext cx="1887538" cy="439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/>
          <a:lstStyle/>
          <a:p>
            <a:pPr algn="r" eaLnBrk="0" hangingPunct="0"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fld id="{61146D07-31AA-43BF-8EAE-16F7B4F9488B}" type="slidenum">
              <a:rPr lang="en-GB" altLang="pl-PL" sz="1400">
                <a:solidFill>
                  <a:srgbClr val="578963"/>
                </a:solidFill>
              </a:rPr>
              <a:pPr algn="r" eaLnBrk="0" hangingPunct="0">
                <a:spcBef>
                  <a:spcPts val="875"/>
                </a:spcBef>
                <a:buSzPct val="100000"/>
                <a:buFont typeface="Times New Roman" panose="02020603050405020304" pitchFamily="18" charset="0"/>
                <a:buNone/>
                <a:tabLst>
                  <a:tab pos="0" algn="l"/>
                  <a:tab pos="447675" algn="l"/>
                  <a:tab pos="896620" algn="l"/>
                  <a:tab pos="1346200" algn="l"/>
                  <a:tab pos="1795145" algn="l"/>
                  <a:tab pos="2244725" algn="l"/>
                  <a:tab pos="2693670" algn="l"/>
                  <a:tab pos="3143250" algn="l"/>
                  <a:tab pos="3592195" algn="l"/>
                  <a:tab pos="4041775" algn="l"/>
                  <a:tab pos="4490720" algn="l"/>
                  <a:tab pos="4940300" algn="l"/>
                  <a:tab pos="5389245" algn="l"/>
                  <a:tab pos="5838825" algn="l"/>
                  <a:tab pos="6287770" algn="l"/>
                  <a:tab pos="6737350" algn="l"/>
                  <a:tab pos="7186295" algn="l"/>
                  <a:tab pos="7635875" algn="l"/>
                  <a:tab pos="8084820" algn="l"/>
                  <a:tab pos="8534400" algn="l"/>
                  <a:tab pos="8983345" algn="l"/>
                </a:tabLst>
              </a:pPr>
              <a:t>4</a:t>
            </a:fld>
            <a:endParaRPr lang="en-GB" altLang="pl-PL" sz="1400">
              <a:solidFill>
                <a:srgbClr val="578963"/>
              </a:solidFill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467545" y="548680"/>
            <a:ext cx="8208912" cy="61115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algn="ctr" hangingPunct="0">
              <a:lnSpc>
                <a:spcPct val="90000"/>
              </a:lnSpc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Najważniejsze zadania zrealizowane na podstawie ustawy Prawo oświatowe: </a:t>
            </a:r>
          </a:p>
          <a:p>
            <a:pPr algn="ctr" hangingPunct="0">
              <a:lnSpc>
                <a:spcPct val="90000"/>
              </a:lnSpc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pl-PL" sz="800" b="1" dirty="0">
              <a:solidFill>
                <a:srgbClr val="F88A10"/>
              </a:solidFill>
              <a:latin typeface="Lucida Sans Unicode" panose="020B0602030504020204" pitchFamily="34" charset="0"/>
            </a:endParaRPr>
          </a:p>
          <a:p>
            <a:pPr marL="342900" indent="-342900" hangingPunct="0">
              <a:spcBef>
                <a:spcPts val="0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zapewnienie dzieciom prawa do wychowania przedszkolnego </a:t>
            </a:r>
            <a:r>
              <a:rPr lang="pl-PL" altLang="pl-PL" sz="16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(uchwała Nr LII/6/2018 rady gminy w sprawie ustalenia czasu bezpłatnego</a:t>
            </a:r>
          </a:p>
          <a:p>
            <a:pPr hangingPunct="0">
              <a:spcBef>
                <a:spcPts val="0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16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     nauczania, wychowania i opieki oraz wysokości opłat (…) w czasie</a:t>
            </a:r>
          </a:p>
          <a:p>
            <a:pPr hangingPunct="0">
              <a:spcBef>
                <a:spcPts val="0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16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     przekraczającym czas bezpłatnego nauczania, wychowania i opieki), </a:t>
            </a:r>
          </a:p>
          <a:p>
            <a:pPr marL="342900" indent="-342900" hangingPunct="0">
              <a:spcBef>
                <a:spcPts val="875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zapewnienie uczniom realizacji obowiązku szkolnego, </a:t>
            </a:r>
          </a:p>
          <a:p>
            <a:pPr marL="342900" indent="-342900" hangingPunct="0">
              <a:spcBef>
                <a:spcPts val="875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kontrola spełniania obowiązku nauki przez młodzież,</a:t>
            </a:r>
          </a:p>
          <a:p>
            <a:pPr marL="342900" indent="-342900" hangingPunct="0">
              <a:spcBef>
                <a:spcPts val="875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zapewnienie bezpłatnego dowozu uczniom uprawnionym,</a:t>
            </a:r>
          </a:p>
          <a:p>
            <a:pPr marL="342900" indent="-342900" hangingPunct="0">
              <a:spcBef>
                <a:spcPts val="875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rekrutacja uczniów do szkół podstawowych i przedszkoli </a:t>
            </a:r>
            <a:r>
              <a:rPr lang="pl-PL" altLang="pl-PL" sz="16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(uchwała Nr XXXVIII/15/2017 rady gminy w sprawie określenia kryteriów (…) w postępowaniu rekrutacyjnym do przedszkoli, oddziałów przedszkolnych w szkołach podstawowych i klas pierwszych szkół podstawowych(…),</a:t>
            </a:r>
          </a:p>
          <a:p>
            <a:pPr marL="342900" indent="-342900" hangingPunct="0">
              <a:lnSpc>
                <a:spcPct val="90000"/>
              </a:lnSpc>
              <a:spcBef>
                <a:spcPts val="875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przeprowadzenie konkursów na dyrektorów szkół,</a:t>
            </a:r>
          </a:p>
          <a:p>
            <a:pPr hangingPunct="0">
              <a:lnSpc>
                <a:spcPct val="90000"/>
              </a:lnSpc>
              <a:spcBef>
                <a:spcPts val="875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pl-PL" sz="100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  <a:p>
            <a:pPr marL="342900" indent="-342900" hangingPunct="0">
              <a:spcBef>
                <a:spcPts val="0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nadzorowanie, korekta i opiniowanie z MKO i ZNP arkuszy</a:t>
            </a:r>
          </a:p>
          <a:p>
            <a:pPr hangingPunct="0">
              <a:spcBef>
                <a:spcPts val="0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 organizacji szkół i aneksów do arkuszy.</a:t>
            </a:r>
          </a:p>
          <a:p>
            <a:pPr marL="342900" indent="-342900" hangingPunct="0">
              <a:lnSpc>
                <a:spcPct val="90000"/>
              </a:lnSpc>
              <a:spcBef>
                <a:spcPts val="875"/>
              </a:spcBef>
              <a:buSzPct val="100000"/>
              <a:buFontTx/>
              <a:buChar char="-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pl-PL" sz="2000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585403" y="1484784"/>
            <a:ext cx="7934275" cy="4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 anchor="b"/>
          <a:lstStyle/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en-GB" altLang="pl-PL" sz="2800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297514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1"/>
          <p:cNvSpPr txBox="1">
            <a:spLocks noChangeArrowheads="1"/>
          </p:cNvSpPr>
          <p:nvPr/>
        </p:nvSpPr>
        <p:spPr bwMode="auto">
          <a:xfrm>
            <a:off x="6553200" y="6248400"/>
            <a:ext cx="1887538" cy="439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/>
          <a:lstStyle/>
          <a:p>
            <a:pPr algn="r" eaLnBrk="0" hangingPunct="0"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fld id="{61146D07-31AA-43BF-8EAE-16F7B4F9488B}" type="slidenum">
              <a:rPr lang="en-GB" altLang="pl-PL" sz="1400">
                <a:solidFill>
                  <a:srgbClr val="578963"/>
                </a:solidFill>
              </a:rPr>
              <a:pPr algn="r" eaLnBrk="0" hangingPunct="0">
                <a:spcBef>
                  <a:spcPts val="875"/>
                </a:spcBef>
                <a:buSzPct val="100000"/>
                <a:buFont typeface="Times New Roman" panose="02020603050405020304" pitchFamily="18" charset="0"/>
                <a:buNone/>
                <a:tabLst>
                  <a:tab pos="0" algn="l"/>
                  <a:tab pos="447675" algn="l"/>
                  <a:tab pos="896620" algn="l"/>
                  <a:tab pos="1346200" algn="l"/>
                  <a:tab pos="1795145" algn="l"/>
                  <a:tab pos="2244725" algn="l"/>
                  <a:tab pos="2693670" algn="l"/>
                  <a:tab pos="3143250" algn="l"/>
                  <a:tab pos="3592195" algn="l"/>
                  <a:tab pos="4041775" algn="l"/>
                  <a:tab pos="4490720" algn="l"/>
                  <a:tab pos="4940300" algn="l"/>
                  <a:tab pos="5389245" algn="l"/>
                  <a:tab pos="5838825" algn="l"/>
                  <a:tab pos="6287770" algn="l"/>
                  <a:tab pos="6737350" algn="l"/>
                  <a:tab pos="7186295" algn="l"/>
                  <a:tab pos="7635875" algn="l"/>
                  <a:tab pos="8084820" algn="l"/>
                  <a:tab pos="8534400" algn="l"/>
                  <a:tab pos="8983345" algn="l"/>
                </a:tabLst>
              </a:pPr>
              <a:t>5</a:t>
            </a:fld>
            <a:endParaRPr lang="en-GB" altLang="pl-PL" sz="1400">
              <a:solidFill>
                <a:srgbClr val="578963"/>
              </a:solidFill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593725" y="836712"/>
            <a:ext cx="8442771" cy="53036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algn="ctr" hangingPunct="0">
              <a:lnSpc>
                <a:spcPct val="90000"/>
              </a:lnSpc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Najważniejsze zadania zrealizowane na podstawie ustawy Karta Nauczyciela: </a:t>
            </a:r>
          </a:p>
          <a:p>
            <a:pPr algn="ctr" hangingPunct="0">
              <a:lnSpc>
                <a:spcPct val="90000"/>
              </a:lnSpc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pl-PL" sz="1400" b="1" dirty="0">
              <a:solidFill>
                <a:srgbClr val="F88A10"/>
              </a:solidFill>
              <a:latin typeface="Lucida Sans Unicode" panose="020B0602030504020204" pitchFamily="34" charset="0"/>
            </a:endParaRPr>
          </a:p>
          <a:p>
            <a:pPr marL="342900" indent="-342900" hangingPunct="0">
              <a:lnSpc>
                <a:spcPct val="90000"/>
              </a:lnSpc>
              <a:spcBef>
                <a:spcPts val="875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zapewnienie nauczycielom średnich wynagrodzeń,</a:t>
            </a:r>
          </a:p>
          <a:p>
            <a:pPr hangingPunct="0">
              <a:lnSpc>
                <a:spcPct val="90000"/>
              </a:lnSpc>
              <a:spcBef>
                <a:spcPts val="875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 przeprowadzenie procedur egzaminacyjnych na stopień</a:t>
            </a:r>
          </a:p>
          <a:p>
            <a:pPr hangingPunct="0">
              <a:lnSpc>
                <a:spcPct val="90000"/>
              </a:lnSpc>
              <a:spcBef>
                <a:spcPts val="875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 nauczyciela mianowanego,</a:t>
            </a:r>
          </a:p>
          <a:p>
            <a:pPr marL="342900" indent="-342900" hangingPunct="0">
              <a:lnSpc>
                <a:spcPct val="90000"/>
              </a:lnSpc>
              <a:spcBef>
                <a:spcPts val="875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przeprowadzenie procedury oceny pracy dyrektorów,</a:t>
            </a:r>
          </a:p>
          <a:p>
            <a:pPr marL="342900" indent="-342900" hangingPunct="0">
              <a:spcBef>
                <a:spcPts val="875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organizacja doskonalenia zawodowego nauczycieli </a:t>
            </a:r>
          </a:p>
          <a:p>
            <a:pPr hangingPunct="0">
              <a:spcBef>
                <a:spcPts val="0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  </a:t>
            </a:r>
            <a:r>
              <a:rPr lang="pl-PL" altLang="pl-PL" sz="16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(uchwała Nr LII/8/2018 rady gminy w sprawie ustalenia planu dofinansowania</a:t>
            </a:r>
          </a:p>
          <a:p>
            <a:pPr hangingPunct="0">
              <a:spcBef>
                <a:spcPts val="0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16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      form doskonalenia zawodowego nauczycieli na 2018 r. oraz (…),</a:t>
            </a:r>
          </a:p>
          <a:p>
            <a:pPr marL="342900" indent="-342900" hangingPunct="0">
              <a:lnSpc>
                <a:spcPct val="90000"/>
              </a:lnSpc>
              <a:spcBef>
                <a:spcPts val="875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monitorowanie przestrzegania przez dyrektorów prawa</a:t>
            </a:r>
          </a:p>
          <a:p>
            <a:pPr hangingPunct="0">
              <a:lnSpc>
                <a:spcPct val="90000"/>
              </a:lnSpc>
              <a:spcBef>
                <a:spcPts val="875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  pracy wobec pracowników zatrudnionych w szkołach</a:t>
            </a:r>
          </a:p>
          <a:p>
            <a:pPr hangingPunct="0">
              <a:lnSpc>
                <a:spcPct val="90000"/>
              </a:lnSpc>
              <a:spcBef>
                <a:spcPts val="875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  i przedszkolach.</a:t>
            </a:r>
          </a:p>
          <a:p>
            <a:pPr hangingPunct="0">
              <a:lnSpc>
                <a:spcPct val="90000"/>
              </a:lnSpc>
              <a:spcBef>
                <a:spcPts val="875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pl-PL" sz="2000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428624" y="1988840"/>
            <a:ext cx="8121651" cy="1440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 anchor="b"/>
          <a:lstStyle/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en-GB" altLang="pl-PL" sz="2800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654829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1"/>
          <p:cNvSpPr txBox="1">
            <a:spLocks noChangeArrowheads="1"/>
          </p:cNvSpPr>
          <p:nvPr/>
        </p:nvSpPr>
        <p:spPr bwMode="auto">
          <a:xfrm>
            <a:off x="6553200" y="6248400"/>
            <a:ext cx="1887538" cy="439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/>
          <a:lstStyle/>
          <a:p>
            <a:pPr algn="r" eaLnBrk="0" hangingPunct="0"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fld id="{61146D07-31AA-43BF-8EAE-16F7B4F9488B}" type="slidenum">
              <a:rPr lang="en-GB" altLang="pl-PL" sz="1400">
                <a:solidFill>
                  <a:srgbClr val="578963"/>
                </a:solidFill>
              </a:rPr>
              <a:pPr algn="r" eaLnBrk="0" hangingPunct="0">
                <a:spcBef>
                  <a:spcPts val="875"/>
                </a:spcBef>
                <a:buSzPct val="100000"/>
                <a:buFont typeface="Times New Roman" panose="02020603050405020304" pitchFamily="18" charset="0"/>
                <a:buNone/>
                <a:tabLst>
                  <a:tab pos="0" algn="l"/>
                  <a:tab pos="447675" algn="l"/>
                  <a:tab pos="896620" algn="l"/>
                  <a:tab pos="1346200" algn="l"/>
                  <a:tab pos="1795145" algn="l"/>
                  <a:tab pos="2244725" algn="l"/>
                  <a:tab pos="2693670" algn="l"/>
                  <a:tab pos="3143250" algn="l"/>
                  <a:tab pos="3592195" algn="l"/>
                  <a:tab pos="4041775" algn="l"/>
                  <a:tab pos="4490720" algn="l"/>
                  <a:tab pos="4940300" algn="l"/>
                  <a:tab pos="5389245" algn="l"/>
                  <a:tab pos="5838825" algn="l"/>
                  <a:tab pos="6287770" algn="l"/>
                  <a:tab pos="6737350" algn="l"/>
                  <a:tab pos="7186295" algn="l"/>
                  <a:tab pos="7635875" algn="l"/>
                  <a:tab pos="8084820" algn="l"/>
                  <a:tab pos="8534400" algn="l"/>
                  <a:tab pos="8983345" algn="l"/>
                </a:tabLst>
              </a:pPr>
              <a:t>6</a:t>
            </a:fld>
            <a:endParaRPr lang="en-GB" altLang="pl-PL" sz="1400">
              <a:solidFill>
                <a:srgbClr val="578963"/>
              </a:solidFill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539749" y="1052736"/>
            <a:ext cx="8175625" cy="65532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algn="ctr" hangingPunct="0">
              <a:lnSpc>
                <a:spcPct val="90000"/>
              </a:lnSpc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Najważniejsze zadania zrealizowane na podstawie ustawy o finansowaniu zadań oświatowych: </a:t>
            </a:r>
          </a:p>
          <a:p>
            <a:pPr algn="ctr" hangingPunct="0">
              <a:lnSpc>
                <a:spcPct val="90000"/>
              </a:lnSpc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pl-PL" sz="1400" b="1" dirty="0">
              <a:solidFill>
                <a:srgbClr val="F88A10"/>
              </a:solidFill>
              <a:latin typeface="Lucida Sans Unicode" panose="020B0602030504020204" pitchFamily="34" charset="0"/>
            </a:endParaRPr>
          </a:p>
          <a:p>
            <a:pPr marL="342900" indent="-342900" hangingPunct="0">
              <a:spcBef>
                <a:spcPts val="0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wyposażenie uczniów w bezpłatne podręczniki i materiały</a:t>
            </a:r>
          </a:p>
          <a:p>
            <a:pPr hangingPunct="0">
              <a:spcBef>
                <a:spcPts val="0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 edukacyjne,</a:t>
            </a:r>
          </a:p>
          <a:p>
            <a:pPr hangingPunct="0">
              <a:spcBef>
                <a:spcPts val="0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pl-PL" sz="500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  <a:p>
            <a:pPr marL="342900" indent="-342900" hangingPunct="0">
              <a:spcBef>
                <a:spcPts val="0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ustalenie podstawowej kwoty dotacji dla przedszkoli </a:t>
            </a:r>
          </a:p>
          <a:p>
            <a:pPr hangingPunct="0">
              <a:spcBef>
                <a:spcPts val="0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 i dokonanie jej ustawowych, dwukrotnych aktualizacji,  </a:t>
            </a:r>
          </a:p>
          <a:p>
            <a:pPr marL="342900" indent="-342900" hangingPunct="0">
              <a:spcBef>
                <a:spcPts val="875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ustalanie trybu udzielania i rozliczania dotacji dla</a:t>
            </a:r>
          </a:p>
          <a:p>
            <a:pPr hangingPunct="0">
              <a:spcBef>
                <a:spcPts val="0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 przedszkoli niepublicznych na terenie gminy </a:t>
            </a:r>
            <a:r>
              <a:rPr lang="pl-PL" altLang="pl-PL" sz="16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(uchwała nr </a:t>
            </a:r>
          </a:p>
          <a:p>
            <a:pPr hangingPunct="0">
              <a:spcBef>
                <a:spcPts val="0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16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     LII/5/2018 w sprawie ustalenia trybu udzielania i rozliczania dotacji dla</a:t>
            </a:r>
          </a:p>
          <a:p>
            <a:pPr hangingPunct="0">
              <a:spcBef>
                <a:spcPts val="0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16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     niepublicznych przedszkoli (…) na terenie gminy Nieporęt (…), </a:t>
            </a:r>
            <a:r>
              <a:rPr lang="pl-PL" altLang="pl-PL" sz="2000" b="1" dirty="0">
                <a:latin typeface="Lucida Sans Unicode" panose="020B0602030504020204" pitchFamily="34" charset="0"/>
              </a:rPr>
              <a:t>oraz </a:t>
            </a:r>
          </a:p>
          <a:p>
            <a:pPr hangingPunct="0">
              <a:spcBef>
                <a:spcPts val="0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    </a:t>
            </a:r>
            <a:r>
              <a:rPr lang="pl-PL" altLang="pl-PL" sz="2000" b="1" dirty="0">
                <a:latin typeface="Lucida Sans Unicode" panose="020B0602030504020204" pitchFamily="34" charset="0"/>
              </a:rPr>
              <a:t>co</a:t>
            </a: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miesięczne naliczenie i przekazanie dotacji przedszkolom</a:t>
            </a:r>
          </a:p>
          <a:p>
            <a:pPr hangingPunct="0">
              <a:spcBef>
                <a:spcPts val="0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 niepublicznym,</a:t>
            </a:r>
          </a:p>
          <a:p>
            <a:pPr marL="342900" indent="-342900" hangingPunct="0">
              <a:lnSpc>
                <a:spcPct val="90000"/>
              </a:lnSpc>
              <a:spcBef>
                <a:spcPts val="875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rozliczenie z innymi </a:t>
            </a:r>
            <a:r>
              <a:rPr lang="pl-PL" altLang="pl-PL" sz="2000" b="1" dirty="0" err="1">
                <a:solidFill>
                  <a:srgbClr val="FFFFFF"/>
                </a:solidFill>
                <a:latin typeface="Lucida Sans Unicode" panose="020B0602030504020204" pitchFamily="34" charset="0"/>
              </a:rPr>
              <a:t>jst</a:t>
            </a: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za edukację przedszkolną.</a:t>
            </a:r>
          </a:p>
          <a:p>
            <a:pPr marL="342900" indent="-342900" hangingPunct="0">
              <a:lnSpc>
                <a:spcPct val="90000"/>
              </a:lnSpc>
              <a:spcBef>
                <a:spcPts val="875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pl-PL" sz="2000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  <a:p>
            <a:pPr hangingPunct="0">
              <a:lnSpc>
                <a:spcPct val="90000"/>
              </a:lnSpc>
              <a:spcBef>
                <a:spcPts val="875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pl-PL" sz="2000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  <a:p>
            <a:pPr marL="342900" indent="-342900" hangingPunct="0">
              <a:lnSpc>
                <a:spcPct val="90000"/>
              </a:lnSpc>
              <a:spcBef>
                <a:spcPts val="875"/>
              </a:spcBef>
              <a:buSzPct val="100000"/>
              <a:buFontTx/>
              <a:buChar char="-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pl-PL" sz="2000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428625" y="2132856"/>
            <a:ext cx="7953376" cy="2880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 anchor="b"/>
          <a:lstStyle/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en-GB" altLang="pl-PL" sz="2800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8988104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1"/>
          <p:cNvSpPr txBox="1">
            <a:spLocks noChangeArrowheads="1"/>
          </p:cNvSpPr>
          <p:nvPr/>
        </p:nvSpPr>
        <p:spPr bwMode="auto">
          <a:xfrm>
            <a:off x="6553200" y="6248400"/>
            <a:ext cx="1887538" cy="439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/>
          <a:lstStyle/>
          <a:p>
            <a:pPr algn="r" eaLnBrk="0" hangingPunct="0"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fld id="{61146D07-31AA-43BF-8EAE-16F7B4F9488B}" type="slidenum">
              <a:rPr lang="en-GB" altLang="pl-PL" sz="1400">
                <a:solidFill>
                  <a:srgbClr val="578963"/>
                </a:solidFill>
              </a:rPr>
              <a:pPr algn="r" eaLnBrk="0" hangingPunct="0">
                <a:spcBef>
                  <a:spcPts val="875"/>
                </a:spcBef>
                <a:buSzPct val="100000"/>
                <a:buFont typeface="Times New Roman" panose="02020603050405020304" pitchFamily="18" charset="0"/>
                <a:buNone/>
                <a:tabLst>
                  <a:tab pos="0" algn="l"/>
                  <a:tab pos="447675" algn="l"/>
                  <a:tab pos="896620" algn="l"/>
                  <a:tab pos="1346200" algn="l"/>
                  <a:tab pos="1795145" algn="l"/>
                  <a:tab pos="2244725" algn="l"/>
                  <a:tab pos="2693670" algn="l"/>
                  <a:tab pos="3143250" algn="l"/>
                  <a:tab pos="3592195" algn="l"/>
                  <a:tab pos="4041775" algn="l"/>
                  <a:tab pos="4490720" algn="l"/>
                  <a:tab pos="4940300" algn="l"/>
                  <a:tab pos="5389245" algn="l"/>
                  <a:tab pos="5838825" algn="l"/>
                  <a:tab pos="6287770" algn="l"/>
                  <a:tab pos="6737350" algn="l"/>
                  <a:tab pos="7186295" algn="l"/>
                  <a:tab pos="7635875" algn="l"/>
                  <a:tab pos="8084820" algn="l"/>
                  <a:tab pos="8534400" algn="l"/>
                  <a:tab pos="8983345" algn="l"/>
                </a:tabLst>
              </a:pPr>
              <a:t>7</a:t>
            </a:fld>
            <a:endParaRPr lang="en-GB" altLang="pl-PL" sz="1400">
              <a:solidFill>
                <a:srgbClr val="578963"/>
              </a:solidFill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559244" y="1412777"/>
            <a:ext cx="8261228" cy="45480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algn="ctr" hangingPunct="0">
              <a:lnSpc>
                <a:spcPct val="90000"/>
              </a:lnSpc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Najważniejsze zadanie zrealizowane na podstawie ustawy o systemie informacji oświatowej:</a:t>
            </a:r>
            <a:r>
              <a:rPr lang="pl-PL" altLang="pl-PL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 </a:t>
            </a:r>
          </a:p>
          <a:p>
            <a:pPr algn="ctr" hangingPunct="0">
              <a:lnSpc>
                <a:spcPct val="90000"/>
              </a:lnSpc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pl-PL" sz="1200" b="1" dirty="0">
              <a:solidFill>
                <a:srgbClr val="F88A10"/>
              </a:solidFill>
              <a:latin typeface="Lucida Sans Unicode" panose="020B0602030504020204" pitchFamily="34" charset="0"/>
            </a:endParaRPr>
          </a:p>
          <a:p>
            <a:pPr hangingPunct="0">
              <a:spcBef>
                <a:spcPts val="0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Prowadzenie bazy danych oświatowych, kontrola </a:t>
            </a:r>
          </a:p>
          <a:p>
            <a:pPr hangingPunct="0">
              <a:spcBef>
                <a:spcPts val="0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i korekta sprawozdań szkół i przedszkoli</a:t>
            </a:r>
          </a:p>
          <a:p>
            <a:pPr hangingPunct="0">
              <a:spcBef>
                <a:spcPts val="0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prowadzonych przez gminę oraz przedszkoli</a:t>
            </a:r>
          </a:p>
          <a:p>
            <a:pPr hangingPunct="0">
              <a:spcBef>
                <a:spcPts val="0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niepublicznych – stanowiących podstawę naliczenia</a:t>
            </a:r>
          </a:p>
          <a:p>
            <a:pPr hangingPunct="0">
              <a:spcBef>
                <a:spcPts val="0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wysokości kwoty subwencji ogólnej części oświatowej dla gminy Nieporęt na 2019 r.</a:t>
            </a:r>
          </a:p>
          <a:p>
            <a:pPr marL="342900" indent="-342900" hangingPunct="0">
              <a:lnSpc>
                <a:spcPct val="90000"/>
              </a:lnSpc>
              <a:spcBef>
                <a:spcPts val="875"/>
              </a:spcBef>
              <a:buSzPct val="100000"/>
              <a:buFontTx/>
              <a:buChar char="-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pl-PL" sz="2000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  <a:p>
            <a:pPr marL="342900" indent="-342900" hangingPunct="0">
              <a:lnSpc>
                <a:spcPct val="90000"/>
              </a:lnSpc>
              <a:spcBef>
                <a:spcPts val="875"/>
              </a:spcBef>
              <a:buSzPct val="100000"/>
              <a:buFontTx/>
              <a:buChar char="-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pl-PL" sz="2000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 flipV="1">
            <a:off x="703260" y="2005206"/>
            <a:ext cx="8045203" cy="1996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 anchor="b"/>
          <a:lstStyle/>
          <a:p>
            <a:pPr algn="ctr"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en-GB" altLang="pl-PL" sz="2800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3588075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1"/>
          <p:cNvSpPr txBox="1">
            <a:spLocks noChangeArrowheads="1"/>
          </p:cNvSpPr>
          <p:nvPr/>
        </p:nvSpPr>
        <p:spPr bwMode="auto">
          <a:xfrm>
            <a:off x="6553200" y="6248400"/>
            <a:ext cx="1887538" cy="439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/>
          <a:lstStyle/>
          <a:p>
            <a:pPr algn="r" eaLnBrk="0" hangingPunct="0"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fld id="{61146D07-31AA-43BF-8EAE-16F7B4F9488B}" type="slidenum">
              <a:rPr lang="en-GB" altLang="pl-PL" sz="1400">
                <a:solidFill>
                  <a:srgbClr val="578963"/>
                </a:solidFill>
              </a:rPr>
              <a:pPr algn="r" eaLnBrk="0" hangingPunct="0">
                <a:spcBef>
                  <a:spcPts val="875"/>
                </a:spcBef>
                <a:buSzPct val="100000"/>
                <a:buFont typeface="Times New Roman" panose="02020603050405020304" pitchFamily="18" charset="0"/>
                <a:buNone/>
                <a:tabLst>
                  <a:tab pos="0" algn="l"/>
                  <a:tab pos="447675" algn="l"/>
                  <a:tab pos="896620" algn="l"/>
                  <a:tab pos="1346200" algn="l"/>
                  <a:tab pos="1795145" algn="l"/>
                  <a:tab pos="2244725" algn="l"/>
                  <a:tab pos="2693670" algn="l"/>
                  <a:tab pos="3143250" algn="l"/>
                  <a:tab pos="3592195" algn="l"/>
                  <a:tab pos="4041775" algn="l"/>
                  <a:tab pos="4490720" algn="l"/>
                  <a:tab pos="4940300" algn="l"/>
                  <a:tab pos="5389245" algn="l"/>
                  <a:tab pos="5838825" algn="l"/>
                  <a:tab pos="6287770" algn="l"/>
                  <a:tab pos="6737350" algn="l"/>
                  <a:tab pos="7186295" algn="l"/>
                  <a:tab pos="7635875" algn="l"/>
                  <a:tab pos="8084820" algn="l"/>
                  <a:tab pos="8534400" algn="l"/>
                  <a:tab pos="8983345" algn="l"/>
                </a:tabLst>
              </a:pPr>
              <a:t>8</a:t>
            </a:fld>
            <a:endParaRPr lang="en-GB" altLang="pl-PL" sz="1400">
              <a:solidFill>
                <a:srgbClr val="578963"/>
              </a:solidFill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742181" y="1058030"/>
            <a:ext cx="7973194" cy="50820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algn="ctr" hangingPunct="0">
              <a:lnSpc>
                <a:spcPct val="90000"/>
              </a:lnSpc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Inne zadania zrealizowane w szkołach </a:t>
            </a:r>
          </a:p>
          <a:p>
            <a:pPr algn="ctr" hangingPunct="0">
              <a:lnSpc>
                <a:spcPct val="90000"/>
              </a:lnSpc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i przedszkolach gminnych</a:t>
            </a:r>
          </a:p>
          <a:p>
            <a:pPr algn="ctr" hangingPunct="0">
              <a:lnSpc>
                <a:spcPct val="90000"/>
              </a:lnSpc>
              <a:spcBef>
                <a:spcPts val="875"/>
              </a:spcBef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pl-PL" sz="1200" b="1" dirty="0">
              <a:solidFill>
                <a:srgbClr val="F88A10"/>
              </a:solidFill>
              <a:latin typeface="Lucida Sans Unicode" panose="020B0602030504020204" pitchFamily="34" charset="0"/>
            </a:endParaRPr>
          </a:p>
          <a:p>
            <a:pPr marL="342900" indent="-342900" hangingPunct="0">
              <a:lnSpc>
                <a:spcPct val="90000"/>
              </a:lnSpc>
              <a:spcBef>
                <a:spcPts val="875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organizacja pomocy psychologiczno-pedagogicznej, </a:t>
            </a:r>
          </a:p>
          <a:p>
            <a:pPr marL="342900" indent="-342900" hangingPunct="0">
              <a:lnSpc>
                <a:spcPct val="90000"/>
              </a:lnSpc>
              <a:spcBef>
                <a:spcPts val="875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prowadzenie klas sportowych,</a:t>
            </a:r>
          </a:p>
          <a:p>
            <a:pPr marL="342900" indent="-342900" hangingPunct="0">
              <a:lnSpc>
                <a:spcPct val="90000"/>
              </a:lnSpc>
              <a:spcBef>
                <a:spcPts val="875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pl-PL" sz="100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  <a:p>
            <a:pPr marL="342900" indent="-342900" hangingPunct="0">
              <a:spcBef>
                <a:spcPts val="0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bezpłatna nauka pływania dla wszystkich uczniów </a:t>
            </a:r>
          </a:p>
          <a:p>
            <a:pPr hangingPunct="0">
              <a:spcBef>
                <a:spcPts val="0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 w ramach zajęć wychowania fizycznego,</a:t>
            </a:r>
          </a:p>
          <a:p>
            <a:pPr hangingPunct="0">
              <a:spcBef>
                <a:spcPts val="0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pl-PL" sz="500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  <a:p>
            <a:pPr hangingPunct="0">
              <a:spcBef>
                <a:spcPts val="0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pl-PL" sz="100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  <a:p>
            <a:pPr marL="342900" indent="-342900" hangingPunct="0">
              <a:spcBef>
                <a:spcPts val="0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rozwijanie zainteresowań uczniów (innowacje</a:t>
            </a:r>
          </a:p>
          <a:p>
            <a:pPr hangingPunct="0">
              <a:spcBef>
                <a:spcPts val="0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    pedagogiczne, koła zainteresowań, konkursy gminne), </a:t>
            </a:r>
          </a:p>
          <a:p>
            <a:pPr marL="342900" indent="-342900" hangingPunct="0">
              <a:lnSpc>
                <a:spcPct val="90000"/>
              </a:lnSpc>
              <a:spcBef>
                <a:spcPts val="875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realizacja Rządowego Programu „Aktywna Tablica”,</a:t>
            </a:r>
          </a:p>
          <a:p>
            <a:pPr marL="342900" indent="-342900" hangingPunct="0">
              <a:lnSpc>
                <a:spcPct val="90000"/>
              </a:lnSpc>
              <a:spcBef>
                <a:spcPts val="875"/>
              </a:spcBef>
              <a:buSzPct val="100000"/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r>
              <a:rPr lang="pl-PL" altLang="pl-PL" sz="2000" b="1" dirty="0">
                <a:latin typeface="Lucida Sans Unicode" panose="020B0602030504020204" pitchFamily="34" charset="0"/>
              </a:rPr>
              <a:t>udział uczniów SP w Izabelinie w międzynarodowym   programie edukacyjnym „ERASMUS+”.</a:t>
            </a:r>
          </a:p>
          <a:p>
            <a:pPr hangingPunct="0">
              <a:lnSpc>
                <a:spcPct val="90000"/>
              </a:lnSpc>
              <a:spcBef>
                <a:spcPts val="875"/>
              </a:spcBef>
              <a:buSzPct val="10000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endParaRPr lang="pl-PL" altLang="pl-PL" sz="2000" b="1" dirty="0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644203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2"/>
          <p:cNvSpPr>
            <a:spLocks noGrp="1" noChangeArrowheads="1"/>
          </p:cNvSpPr>
          <p:nvPr>
            <p:ph type="ctrTitle"/>
          </p:nvPr>
        </p:nvSpPr>
        <p:spPr>
          <a:xfrm>
            <a:off x="686090" y="1110913"/>
            <a:ext cx="7772400" cy="1225550"/>
          </a:xfrm>
        </p:spPr>
        <p:txBody>
          <a:bodyPr/>
          <a:lstStyle/>
          <a:p>
            <a:pPr algn="ctr"/>
            <a:r>
              <a:rPr lang="pl-PL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801 – Oświata i wychowanie</a:t>
            </a:r>
            <a:br>
              <a:rPr lang="pl-PL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</a:br>
            <a:r>
              <a:rPr lang="pl-PL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 854 – Edukacyjna opieka wychowawcza</a:t>
            </a:r>
            <a:br>
              <a:rPr lang="pl-PL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</a:br>
            <a:r>
              <a:rPr lang="pl-PL" altLang="pl-PL" sz="2800" b="1" dirty="0">
                <a:solidFill>
                  <a:srgbClr val="FFFFFF"/>
                </a:solidFill>
                <a:latin typeface="Lucida Sans Unicode" panose="020B0602030504020204" pitchFamily="34" charset="0"/>
              </a:rPr>
              <a:t>Dz.750 - Administracja publiczna (GZO)</a:t>
            </a:r>
            <a:endParaRPr lang="pl-PL" altLang="pl-PL" sz="2800" dirty="0"/>
          </a:p>
        </p:txBody>
      </p:sp>
      <p:sp>
        <p:nvSpPr>
          <p:cNvPr id="7170" name="Subtit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2686685"/>
            <a:ext cx="8107680" cy="5416550"/>
          </a:xfrm>
        </p:spPr>
        <p:txBody>
          <a:bodyPr/>
          <a:lstStyle/>
          <a:p>
            <a:r>
              <a:rPr lang="pl-PL" altLang="pl-PL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Plan wydatków na oświatę ogółem </a:t>
            </a:r>
          </a:p>
          <a:p>
            <a:r>
              <a:rPr lang="pl-PL" altLang="pl-PL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 Unicode" panose="020B0602030504020204" pitchFamily="34" charset="0"/>
              </a:rPr>
              <a:t> 35 901 044 zł</a:t>
            </a:r>
          </a:p>
          <a:p>
            <a:pPr algn="l"/>
            <a:endParaRPr lang="pl-PL" altLang="pl-PL" sz="1000" b="1" dirty="0">
              <a:solidFill>
                <a:srgbClr val="FFFF00"/>
              </a:solidFill>
              <a:latin typeface="Lucida Sans Unicode" panose="020B0602030504020204" pitchFamily="34" charset="0"/>
            </a:endParaRPr>
          </a:p>
          <a:p>
            <a:pPr algn="l"/>
            <a:r>
              <a:rPr lang="pl-PL" altLang="pl-PL" sz="28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Wykonanie planu wydatków		34 327 376 zł</a:t>
            </a:r>
          </a:p>
          <a:p>
            <a:pPr algn="l"/>
            <a:r>
              <a:rPr lang="pl-PL" altLang="pl-PL" sz="28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(95,62% planu), w tym:</a:t>
            </a:r>
          </a:p>
          <a:p>
            <a:pPr marL="457200" indent="-457200" algn="l">
              <a:buFont typeface="Wingdings" panose="05000000000000000000" pitchFamily="2" charset="2"/>
              <a:buChar char="v"/>
            </a:pPr>
            <a:r>
              <a:rPr lang="pl-PL" altLang="pl-PL" sz="28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wydatki bieżące					29 191 063 zł</a:t>
            </a:r>
          </a:p>
          <a:p>
            <a:pPr marL="457200" indent="-457200" algn="l">
              <a:buFont typeface="Wingdings" panose="05000000000000000000" pitchFamily="2" charset="2"/>
              <a:buChar char="v"/>
            </a:pPr>
            <a:r>
              <a:rPr lang="pl-PL" altLang="pl-PL" sz="2800" b="1" dirty="0">
                <a:solidFill>
                  <a:srgbClr val="FFFF00"/>
                </a:solidFill>
                <a:latin typeface="Lucida Sans Unicode" panose="020B0602030504020204" pitchFamily="34" charset="0"/>
              </a:rPr>
              <a:t>wydatki majątkowe				  5 136 313 zł</a:t>
            </a:r>
          </a:p>
          <a:p>
            <a:endParaRPr lang="pl-PL" altLang="pl-PL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tyw pakietu Office">
      <a:majorFont>
        <a:latin typeface="Times New Roman"/>
        <a:ea typeface=""/>
        <a:cs typeface="Lucida Sans Unicode"/>
      </a:majorFont>
      <a:minorFont>
        <a:latin typeface="Times New Roman"/>
        <a:ea typeface=""/>
        <a:cs typeface="Lucida Sans Unicode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48945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anose="02020603050405020304" pitchFamily="18" charset="0"/>
            <a:cs typeface="Lucida Sans Unicode" panose="020B0602030504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48945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anose="02020603050405020304" pitchFamily="18" charset="0"/>
            <a:cs typeface="Lucida Sans Unicode" panose="020B0602030504020204" pitchFamily="34" charset="0"/>
          </a:defRPr>
        </a:defPPr>
      </a:lstStyle>
    </a:lnDef>
  </a:objectDefaults>
  <a:extraClrSchemeLst>
    <a:extraClrScheme>
      <a:clrScheme name="Motyw pakietu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yw pakietu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tyw pakietu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yw pakietu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yw pakietu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yw pakietu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yw pakietu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1597</TotalTime>
  <Words>1334</Words>
  <Application>Microsoft Office PowerPoint</Application>
  <PresentationFormat>Pokaz na ekranie (4:3)</PresentationFormat>
  <Paragraphs>476</Paragraphs>
  <Slides>30</Slides>
  <Notes>28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30</vt:i4>
      </vt:variant>
    </vt:vector>
  </HeadingPairs>
  <TitlesOfParts>
    <vt:vector size="35" baseType="lpstr">
      <vt:lpstr>Arial</vt:lpstr>
      <vt:lpstr>Lucida Sans Unicode</vt:lpstr>
      <vt:lpstr>Times New Roman</vt:lpstr>
      <vt:lpstr>Wingdings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Dz. 801 – Oświata i wychowanie Dz. 854 – Edukacyjna opieka wychowawcza Dz.750 - Administracja publiczna (GZO)</vt:lpstr>
      <vt:lpstr>Prezentacja programu PowerPoint</vt:lpstr>
      <vt:lpstr>Dz. 801 – Oświata i wychowanie Dz. 854 – Edukacyjna opieka wychowawcza Dz. 750 - Administracja publiczna - GZO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Pobieranie próbek paliw ze zbiorników pojazdów</dc:title>
  <dc:creator>Advent</dc:creator>
  <cp:lastModifiedBy>h.galas</cp:lastModifiedBy>
  <cp:revision>1166</cp:revision>
  <cp:lastPrinted>2019-06-13T06:10:26Z</cp:lastPrinted>
  <dcterms:created xsi:type="dcterms:W3CDTF">2017-06-01T19:03:00Z</dcterms:created>
  <dcterms:modified xsi:type="dcterms:W3CDTF">2019-06-13T06:16:59Z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1033-10.2.0.6020</vt:lpwstr>
  </property>
</Properties>
</file>