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8"/>
  </p:notesMasterIdLst>
  <p:handoutMasterIdLst>
    <p:handoutMasterId r:id="rId39"/>
  </p:handoutMasterIdLst>
  <p:sldIdLst>
    <p:sldId id="256" r:id="rId3"/>
    <p:sldId id="264" r:id="rId4"/>
    <p:sldId id="328" r:id="rId5"/>
    <p:sldId id="257" r:id="rId6"/>
    <p:sldId id="329" r:id="rId7"/>
    <p:sldId id="331" r:id="rId8"/>
    <p:sldId id="267" r:id="rId9"/>
    <p:sldId id="334" r:id="rId10"/>
    <p:sldId id="333" r:id="rId11"/>
    <p:sldId id="336" r:id="rId12"/>
    <p:sldId id="335" r:id="rId13"/>
    <p:sldId id="274" r:id="rId14"/>
    <p:sldId id="307" r:id="rId15"/>
    <p:sldId id="316" r:id="rId16"/>
    <p:sldId id="340" r:id="rId17"/>
    <p:sldId id="341" r:id="rId18"/>
    <p:sldId id="277" r:id="rId19"/>
    <p:sldId id="306" r:id="rId20"/>
    <p:sldId id="275" r:id="rId21"/>
    <p:sldId id="283" r:id="rId22"/>
    <p:sldId id="332" r:id="rId23"/>
    <p:sldId id="310" r:id="rId24"/>
    <p:sldId id="317" r:id="rId25"/>
    <p:sldId id="279" r:id="rId26"/>
    <p:sldId id="344" r:id="rId27"/>
    <p:sldId id="339" r:id="rId28"/>
    <p:sldId id="281" r:id="rId29"/>
    <p:sldId id="262" r:id="rId30"/>
    <p:sldId id="330" r:id="rId31"/>
    <p:sldId id="298" r:id="rId32"/>
    <p:sldId id="280" r:id="rId33"/>
    <p:sldId id="342" r:id="rId34"/>
    <p:sldId id="337" r:id="rId35"/>
    <p:sldId id="338" r:id="rId36"/>
    <p:sldId id="343" r:id="rId3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D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820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BCBBD-93B3-4848-B5CC-D9C93F77EC06}" type="datetimeFigureOut">
              <a:rPr lang="pl-PL" smtClean="0"/>
              <a:t>18.06.2019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D8798-A1A1-4E48-BC6E-B78DCCE0C7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3320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13CA4-961C-4D57-973D-1486C4686230}" type="datetimeFigureOut">
              <a:rPr lang="pl-PL" smtClean="0"/>
              <a:t>18.06.2019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1A1CE-05E1-419A-8051-1DA6DFEE30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468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1A1CE-05E1-419A-8051-1DA6DFEE308B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6596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1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5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6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9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hlinkClick r:id="rId2"/>
          </p:cNvPr>
          <p:cNvSpPr txBox="1"/>
          <p:nvPr/>
        </p:nvSpPr>
        <p:spPr>
          <a:xfrm>
            <a:off x="0" y="484406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894133" y="850094"/>
            <a:ext cx="38164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Biblioteka Publiczna Gminy Nieporęt</a:t>
            </a:r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altLang="ko-KR" dirty="0" smtClean="0"/>
              <a:t>Propozycje literatury dla dzieci</a:t>
            </a:r>
            <a:endParaRPr lang="ko-KR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53548"/>
            <a:ext cx="6912768" cy="43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2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altLang="ko-KR" sz="3200" dirty="0" smtClean="0"/>
              <a:t>Propozycje literatury dla dorosłych</a:t>
            </a:r>
            <a:endParaRPr lang="ko-KR" alt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71550"/>
            <a:ext cx="6751240" cy="4219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93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sz="3000" dirty="0" smtClean="0"/>
              <a:t>Spotkanie autorskie z M. </a:t>
            </a:r>
            <a:r>
              <a:rPr lang="pl-PL" sz="3000" dirty="0" err="1" smtClean="0"/>
              <a:t>Gutowską-Adamczyk</a:t>
            </a:r>
            <a:endParaRPr lang="en-US" sz="3000" dirty="0"/>
          </a:p>
        </p:txBody>
      </p:sp>
      <p:pic>
        <p:nvPicPr>
          <p:cNvPr id="7172" name="Picture 4" descr="https://4.bp.blogspot.com/-_rElrPOsBgQ/WwvgxmhcvgI/AAAAAAAAMn8/fEERZj-WfqEnZDET58gZmB-ERpJNkze4ACLcBGAs/s320/33714983_2456025744423094_835188591795005030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920" y="1029782"/>
            <a:ext cx="1845485" cy="399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29782"/>
            <a:ext cx="2771333" cy="391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019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Książka niespodzianka</a:t>
            </a:r>
            <a:endParaRPr 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41276"/>
            <a:ext cx="3613649" cy="400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65168"/>
            <a:ext cx="2880320" cy="407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36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Prezentacja nowości na blogu</a:t>
            </a:r>
            <a:endParaRPr lang="ko-KR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99542"/>
            <a:ext cx="6897588" cy="431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6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Facebook Biblioteki</a:t>
            </a:r>
            <a:endParaRPr lang="ko-KR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99542"/>
            <a:ext cx="7010469" cy="438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6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Facebook Biblioteki</a:t>
            </a:r>
            <a:endParaRPr lang="ko-KR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71550"/>
            <a:ext cx="3888432" cy="325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911" y="771550"/>
            <a:ext cx="2736304" cy="42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6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Facebook biblioteczny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99681"/>
            <a:ext cx="2880320" cy="407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30934"/>
            <a:ext cx="4680758" cy="406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52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Facebook Biblioteki</a:t>
            </a:r>
            <a:endParaRPr lang="ko-KR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99542"/>
            <a:ext cx="7010469" cy="438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8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Facebook Biblioteki</a:t>
            </a:r>
            <a:endParaRPr lang="en-US" dirty="0"/>
          </a:p>
        </p:txBody>
      </p:sp>
      <p:pic>
        <p:nvPicPr>
          <p:cNvPr id="6148" name="Picture 4" descr="Obraz może zawierać: tek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7574"/>
            <a:ext cx="266429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23392"/>
            <a:ext cx="4752528" cy="398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52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Struktura organizacyjna Biblioteki</a:t>
            </a:r>
            <a:endParaRPr lang="en-US" dirty="0"/>
          </a:p>
        </p:txBody>
      </p:sp>
      <p:sp>
        <p:nvSpPr>
          <p:cNvPr id="13" name="Prostokąt zaokrąglony 12"/>
          <p:cNvSpPr/>
          <p:nvPr/>
        </p:nvSpPr>
        <p:spPr>
          <a:xfrm>
            <a:off x="2519772" y="1491630"/>
            <a:ext cx="4176464" cy="1008112"/>
          </a:xfrm>
          <a:prstGeom prst="roundRect">
            <a:avLst/>
          </a:prstGeom>
          <a:solidFill>
            <a:srgbClr val="F89D5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 smtClean="0">
                <a:solidFill>
                  <a:schemeClr val="bg1"/>
                </a:solidFill>
              </a:rPr>
              <a:t>Biblioteka w Nieporęcie</a:t>
            </a:r>
            <a:endParaRPr lang="pl-PL" sz="2400" b="1" dirty="0">
              <a:solidFill>
                <a:schemeClr val="bg1"/>
              </a:solidFill>
            </a:endParaRPr>
          </a:p>
        </p:txBody>
      </p:sp>
      <p:sp>
        <p:nvSpPr>
          <p:cNvPr id="20" name="Strzałka w dół 19"/>
          <p:cNvSpPr/>
          <p:nvPr/>
        </p:nvSpPr>
        <p:spPr>
          <a:xfrm>
            <a:off x="6009378" y="2661189"/>
            <a:ext cx="362822" cy="688851"/>
          </a:xfrm>
          <a:prstGeom prst="downArrow">
            <a:avLst/>
          </a:prstGeom>
          <a:solidFill>
            <a:srgbClr val="F89D5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trzałka w dół 20"/>
          <p:cNvSpPr/>
          <p:nvPr/>
        </p:nvSpPr>
        <p:spPr>
          <a:xfrm>
            <a:off x="2916412" y="2661189"/>
            <a:ext cx="359444" cy="706203"/>
          </a:xfrm>
          <a:prstGeom prst="downArrow">
            <a:avLst/>
          </a:prstGeom>
          <a:solidFill>
            <a:srgbClr val="F89D5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rostokąt zaokrąglony 21"/>
          <p:cNvSpPr/>
          <p:nvPr/>
        </p:nvSpPr>
        <p:spPr>
          <a:xfrm>
            <a:off x="899592" y="3668394"/>
            <a:ext cx="3312368" cy="837807"/>
          </a:xfrm>
          <a:prstGeom prst="roundRect">
            <a:avLst/>
          </a:prstGeom>
          <a:solidFill>
            <a:srgbClr val="F89D5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Filia w Kątach Węgierskich</a:t>
            </a:r>
            <a:endParaRPr lang="pl-PL" b="1" dirty="0"/>
          </a:p>
        </p:txBody>
      </p:sp>
      <p:sp>
        <p:nvSpPr>
          <p:cNvPr id="23" name="Prostokąt zaokrąglony 22"/>
          <p:cNvSpPr/>
          <p:nvPr/>
        </p:nvSpPr>
        <p:spPr>
          <a:xfrm>
            <a:off x="5004048" y="3668394"/>
            <a:ext cx="3384376" cy="837807"/>
          </a:xfrm>
          <a:prstGeom prst="roundRect">
            <a:avLst/>
          </a:prstGeom>
          <a:solidFill>
            <a:srgbClr val="F89D5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Filia w Zegrzu Południowym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08515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Prowadzimy Instagram</a:t>
            </a:r>
            <a:endParaRPr lang="ko-KR" alt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08542"/>
            <a:ext cx="6912768" cy="43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87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Recenzje bibliotekarzy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7574"/>
            <a:ext cx="6534268" cy="408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52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000" dirty="0" smtClean="0"/>
              <a:t>Dzieci z przedszkola „Jodłowy Zakątek”</a:t>
            </a:r>
            <a:endParaRPr lang="ko-KR" altLang="en-US" sz="3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7534"/>
            <a:ext cx="2684998" cy="359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7534"/>
            <a:ext cx="3157749" cy="23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876" y="2499742"/>
            <a:ext cx="3408379" cy="255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85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Zajęcia w Kątach Węgierskich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2369714"/>
            <a:ext cx="3594695" cy="269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959" y="932497"/>
            <a:ext cx="1758652" cy="2344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3" y="2369714"/>
            <a:ext cx="3594694" cy="269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47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Filia w Kątach Węgierskich</a:t>
            </a:r>
            <a:endParaRPr lang="en-US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70" y="987574"/>
            <a:ext cx="6552729" cy="409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10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 </a:t>
            </a:r>
            <a:r>
              <a:rPr lang="pl-PL" dirty="0" smtClean="0"/>
              <a:t>Filia w Zegrzu Południowym</a:t>
            </a:r>
            <a:endParaRPr lang="pl-PL" dirty="0"/>
          </a:p>
        </p:txBody>
      </p:sp>
      <p:pic>
        <p:nvPicPr>
          <p:cNvPr id="22" name="Symbol zastępczy zawartości 21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700" y="2003370"/>
            <a:ext cx="4022321" cy="2260099"/>
          </a:xfr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37134"/>
            <a:ext cx="5469075" cy="3073014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95686"/>
            <a:ext cx="5415210" cy="304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12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Biblioteki publiczne – nasze działania</a:t>
            </a:r>
            <a:endParaRPr lang="en-US" sz="3200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405880" y="1275607"/>
            <a:ext cx="8496944" cy="3240359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400" b="1" dirty="0" smtClean="0"/>
              <a:t>GROMADZIMY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400" b="1" dirty="0" smtClean="0"/>
              <a:t>OPRACOWUJEMY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400" b="1" dirty="0" smtClean="0"/>
              <a:t>UDOSTĘPNIAMY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400" b="1" dirty="0" smtClean="0"/>
              <a:t>INFORMUJEMY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400" b="1" dirty="0" smtClean="0"/>
              <a:t>WSPOMAGAMY </a:t>
            </a:r>
            <a:endParaRPr lang="pl-PL" sz="2400" b="1" dirty="0"/>
          </a:p>
          <a:p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22022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altLang="ko-KR" dirty="0" smtClean="0"/>
              <a:t>Oferta Biblioteki Publicznej</a:t>
            </a:r>
            <a:endParaRPr lang="ko-KR" altLang="en-US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1835696" y="1131590"/>
            <a:ext cx="7067128" cy="3528393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pl-PL" dirty="0"/>
              <a:t>Bogaty księgozbiór ciągle uzupełniany o nowości wydawnicze </a:t>
            </a:r>
            <a:r>
              <a:rPr lang="pl-PL" dirty="0" smtClean="0"/>
              <a:t>dla dorosłych, dzieci oraz prasę.</a:t>
            </a:r>
            <a:endParaRPr lang="pl-PL" dirty="0"/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Książki anglojęzyczne</a:t>
            </a:r>
            <a:r>
              <a:rPr lang="pl-PL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 smtClean="0"/>
              <a:t>Audiobooki i książki z dużą czcionką, szczególnie ważne dla niedowidzących</a:t>
            </a:r>
            <a:endParaRPr lang="pl-PL" dirty="0"/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Darmowy Internet.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Od </a:t>
            </a:r>
            <a:r>
              <a:rPr lang="pl-PL" dirty="0" smtClean="0"/>
              <a:t>11 </a:t>
            </a:r>
            <a:r>
              <a:rPr lang="pl-PL" dirty="0"/>
              <a:t>lat Biblioteka</a:t>
            </a:r>
            <a:r>
              <a:rPr lang="pl-PL" b="1" dirty="0"/>
              <a:t> </a:t>
            </a:r>
            <a:r>
              <a:rPr lang="pl-PL" dirty="0"/>
              <a:t>posiada stale uaktualnianą stronę internetową z </a:t>
            </a:r>
            <a:endParaRPr lang="pl-PL" dirty="0" smtClean="0"/>
          </a:p>
          <a:p>
            <a:r>
              <a:rPr lang="pl-PL" dirty="0" smtClean="0"/>
              <a:t>      katalogiem </a:t>
            </a:r>
            <a:r>
              <a:rPr lang="pl-PL" dirty="0"/>
              <a:t>dostępnym </a:t>
            </a:r>
            <a:r>
              <a:rPr lang="pl-PL" dirty="0" smtClean="0"/>
              <a:t>on-line.</a:t>
            </a:r>
          </a:p>
          <a:p>
            <a:r>
              <a:rPr lang="pl-PL" dirty="0" smtClean="0"/>
              <a:t>6.    Od 2013 </a:t>
            </a:r>
            <a:r>
              <a:rPr lang="pl-PL" dirty="0"/>
              <a:t>wdrożyła </a:t>
            </a:r>
            <a:r>
              <a:rPr lang="pl-PL" dirty="0" smtClean="0"/>
              <a:t>program </a:t>
            </a:r>
            <a:r>
              <a:rPr lang="pl-PL" dirty="0"/>
              <a:t>biblioteczny MATEUSZ z automatyzacją </a:t>
            </a:r>
            <a:endParaRPr lang="pl-PL" dirty="0" smtClean="0"/>
          </a:p>
          <a:p>
            <a:r>
              <a:rPr lang="pl-PL" dirty="0"/>
              <a:t> </a:t>
            </a:r>
            <a:r>
              <a:rPr lang="pl-PL" dirty="0" smtClean="0"/>
              <a:t>     </a:t>
            </a:r>
            <a:r>
              <a:rPr lang="pl-PL" dirty="0" err="1" smtClean="0"/>
              <a:t>wypożyczeń</a:t>
            </a:r>
            <a:r>
              <a:rPr lang="pl-PL" dirty="0" smtClean="0"/>
              <a:t>. W filiach automatyzacja ruszyła w 2016 r.</a:t>
            </a:r>
          </a:p>
          <a:p>
            <a:r>
              <a:rPr lang="pl-PL" dirty="0" smtClean="0"/>
              <a:t>7.    Biblioteka jest obecna na Facebooku i Instagramie.</a:t>
            </a:r>
          </a:p>
          <a:p>
            <a:r>
              <a:rPr lang="pl-PL" dirty="0" smtClean="0"/>
              <a:t>8.    Bibliotekarze </a:t>
            </a:r>
            <a:r>
              <a:rPr lang="pl-PL" dirty="0"/>
              <a:t>kompetentni i wykształceni.</a:t>
            </a:r>
          </a:p>
          <a:p>
            <a:pPr marL="342900" indent="-342900">
              <a:buAutoNum type="arabicPeriod" startAt="9"/>
            </a:pPr>
            <a:r>
              <a:rPr lang="pl-PL" dirty="0" smtClean="0"/>
              <a:t>Biblioteka </a:t>
            </a:r>
            <a:r>
              <a:rPr lang="pl-PL" dirty="0"/>
              <a:t>w Nieporęcie jest otwarta w soboty</a:t>
            </a:r>
            <a:r>
              <a:rPr lang="pl-PL" dirty="0" smtClean="0"/>
              <a:t>.</a:t>
            </a:r>
          </a:p>
          <a:p>
            <a:pPr marL="342900" indent="-342900">
              <a:buAutoNum type="arabicPeriod" startAt="9"/>
            </a:pPr>
            <a:r>
              <a:rPr lang="pl-PL" dirty="0" smtClean="0"/>
              <a:t>Od marca 2019 r. oferujemy „Książkę na telefon”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42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altLang="ko-KR" dirty="0" smtClean="0"/>
              <a:t>Automatyzacja </a:t>
            </a:r>
            <a:r>
              <a:rPr lang="pl-PL" altLang="ko-KR" dirty="0" err="1" smtClean="0"/>
              <a:t>wypożyczeń</a:t>
            </a:r>
            <a:endParaRPr lang="ko-KR" altLang="en-US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1835696" y="1203598"/>
            <a:ext cx="7056784" cy="3312369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1700" dirty="0" smtClean="0"/>
              <a:t>W każdej z trzech bibliotek księgozbiory są skatalogowane w </a:t>
            </a:r>
          </a:p>
          <a:p>
            <a:r>
              <a:rPr lang="pl-PL" sz="1700" dirty="0" smtClean="0"/>
              <a:t>     100 %</a:t>
            </a:r>
          </a:p>
          <a:p>
            <a:endParaRPr lang="pl-PL" sz="17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1700" dirty="0" smtClean="0"/>
              <a:t>W Bibliotece w Nieporęcie od 6 maja  2013 roku działa </a:t>
            </a:r>
          </a:p>
          <a:p>
            <a:r>
              <a:rPr lang="pl-PL" sz="1700" dirty="0"/>
              <a:t> </a:t>
            </a:r>
            <a:r>
              <a:rPr lang="pl-PL" sz="1700" dirty="0" smtClean="0"/>
              <a:t>    automatyczna wypożyczalnia.</a:t>
            </a:r>
          </a:p>
          <a:p>
            <a:endParaRPr lang="pl-PL" sz="17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1700" dirty="0" smtClean="0"/>
              <a:t>W Filii w Kątach Węgierskich od marca 2016 roku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pl-PL" sz="17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1700" dirty="0" smtClean="0"/>
              <a:t>W Filii w Zegrzu Południowym od maja 2016 roku</a:t>
            </a:r>
            <a:endParaRPr lang="pl-PL" sz="1700" dirty="0"/>
          </a:p>
        </p:txBody>
      </p:sp>
    </p:spTree>
    <p:extLst>
      <p:ext uri="{BB962C8B-B14F-4D97-AF65-F5344CB8AC3E}">
        <p14:creationId xmlns:p14="http://schemas.microsoft.com/office/powerpoint/2010/main" val="29112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altLang="ko-KR" sz="2800" dirty="0" smtClean="0"/>
              <a:t>Udogodnienia dla czytelników:  </a:t>
            </a:r>
            <a:r>
              <a:rPr lang="pl-PL" altLang="ko-KR" sz="2800" dirty="0" err="1" smtClean="0"/>
              <a:t>sms-y</a:t>
            </a:r>
            <a:r>
              <a:rPr lang="pl-PL" altLang="ko-KR" sz="2800" dirty="0"/>
              <a:t> </a:t>
            </a:r>
            <a:r>
              <a:rPr lang="pl-PL" altLang="ko-KR" sz="2800" dirty="0" smtClean="0"/>
              <a:t/>
            </a:r>
            <a:br>
              <a:rPr lang="pl-PL" altLang="ko-KR" sz="2800" dirty="0" smtClean="0"/>
            </a:br>
            <a:r>
              <a:rPr lang="pl-PL" altLang="ko-KR" sz="2800" dirty="0" smtClean="0"/>
              <a:t>i maile</a:t>
            </a:r>
            <a:endParaRPr lang="ko-KR" altLang="en-US" sz="2800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2195736" y="1275606"/>
            <a:ext cx="6552728" cy="3240360"/>
          </a:xfrm>
        </p:spPr>
        <p:txBody>
          <a:bodyPr/>
          <a:lstStyle/>
          <a:p>
            <a:pPr algn="just"/>
            <a:r>
              <a:rPr lang="pl-PL" sz="1800" dirty="0" smtClean="0"/>
              <a:t>- od 2016 wszystkie trzy biblioteki wprowadziły </a:t>
            </a:r>
          </a:p>
          <a:p>
            <a:pPr algn="just"/>
            <a:r>
              <a:rPr lang="pl-PL" sz="1800" dirty="0"/>
              <a:t> </a:t>
            </a:r>
            <a:r>
              <a:rPr lang="pl-PL" sz="1800" dirty="0" smtClean="0"/>
              <a:t> automatyczne powiadomienia za pomocą </a:t>
            </a:r>
            <a:r>
              <a:rPr lang="pl-PL" sz="1800" dirty="0" err="1" smtClean="0"/>
              <a:t>sms-ów</a:t>
            </a:r>
            <a:r>
              <a:rPr lang="pl-PL" sz="1800" dirty="0" smtClean="0"/>
              <a:t> </a:t>
            </a:r>
          </a:p>
          <a:p>
            <a:pPr algn="just"/>
            <a:r>
              <a:rPr lang="pl-PL" sz="1800" dirty="0"/>
              <a:t> </a:t>
            </a:r>
            <a:r>
              <a:rPr lang="pl-PL" sz="1800" dirty="0" smtClean="0"/>
              <a:t> o dostępności zarezerwowanych książek</a:t>
            </a:r>
          </a:p>
          <a:p>
            <a:endParaRPr lang="pl-PL" sz="1800" dirty="0" smtClean="0"/>
          </a:p>
          <a:p>
            <a:pPr algn="just"/>
            <a:r>
              <a:rPr lang="pl-PL" sz="1800" dirty="0" smtClean="0"/>
              <a:t>- po wpisaniu adresu mailowego na stronie katalogu </a:t>
            </a:r>
          </a:p>
          <a:p>
            <a:pPr algn="just"/>
            <a:r>
              <a:rPr lang="pl-PL" sz="1800" dirty="0"/>
              <a:t> </a:t>
            </a:r>
            <a:r>
              <a:rPr lang="pl-PL" sz="1800" dirty="0" smtClean="0"/>
              <a:t> biblioteki czytelnik oprócz informacji o tym, że </a:t>
            </a:r>
          </a:p>
          <a:p>
            <a:pPr algn="just"/>
            <a:r>
              <a:rPr lang="pl-PL" sz="1800" dirty="0" smtClean="0"/>
              <a:t>  książka na niego czeka, dostaje informację o </a:t>
            </a:r>
          </a:p>
          <a:p>
            <a:pPr algn="just"/>
            <a:r>
              <a:rPr lang="pl-PL" sz="1800" dirty="0"/>
              <a:t> </a:t>
            </a:r>
            <a:r>
              <a:rPr lang="pl-PL" sz="1800" dirty="0" smtClean="0"/>
              <a:t> zbliżającym się terminie zwrotu książek   </a:t>
            </a:r>
          </a:p>
          <a:p>
            <a:r>
              <a:rPr lang="pl-PL" sz="1800" dirty="0"/>
              <a:t> </a:t>
            </a:r>
            <a:r>
              <a:rPr lang="pl-PL" sz="1800" dirty="0" smtClean="0"/>
              <a:t>  </a:t>
            </a:r>
            <a:endParaRPr lang="pl-PL" dirty="0" smtClean="0"/>
          </a:p>
          <a:p>
            <a:pPr marL="285750" indent="-285750">
              <a:buFontTx/>
              <a:buChar char="-"/>
            </a:pPr>
            <a:endParaRPr lang="pl-PL" dirty="0" smtClean="0"/>
          </a:p>
          <a:p>
            <a:pPr marL="285750" indent="-285750"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833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2018 r. w porównaniu z 2017 r.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Księgozbiory Biblioteki</a:t>
            </a:r>
            <a:endParaRPr lang="en-US" dirty="0"/>
          </a:p>
        </p:txBody>
      </p:sp>
      <p:graphicFrame>
        <p:nvGraphicFramePr>
          <p:cNvPr id="13" name="Symbol zastępczy zawartości 12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28065595"/>
              </p:ext>
            </p:extLst>
          </p:nvPr>
        </p:nvGraphicFramePr>
        <p:xfrm>
          <a:off x="406400" y="1808163"/>
          <a:ext cx="8496300" cy="2103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92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4563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2017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przybyło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ubyło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XII 2018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563">
                <a:tc>
                  <a:txBody>
                    <a:bodyPr/>
                    <a:lstStyle/>
                    <a:p>
                      <a:r>
                        <a:rPr lang="pl-PL" dirty="0" smtClean="0"/>
                        <a:t>Nieporęt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20 858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980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1 061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20 777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4563">
                <a:tc>
                  <a:txBody>
                    <a:bodyPr/>
                    <a:lstStyle/>
                    <a:p>
                      <a:r>
                        <a:rPr lang="pl-PL" dirty="0" smtClean="0"/>
                        <a:t>Kąty Węg.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6 029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222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 901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5 350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4563">
                <a:tc>
                  <a:txBody>
                    <a:bodyPr/>
                    <a:lstStyle/>
                    <a:p>
                      <a:r>
                        <a:rPr lang="pl-PL" dirty="0" smtClean="0"/>
                        <a:t>Zegrze Płd.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8</a:t>
                      </a:r>
                      <a:r>
                        <a:rPr lang="pl-PL" baseline="0" dirty="0" smtClean="0"/>
                        <a:t> </a:t>
                      </a:r>
                      <a:r>
                        <a:rPr lang="pl-PL" dirty="0" smtClean="0"/>
                        <a:t>766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308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   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9 074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7464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35 653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1 510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1 962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35 201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72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Ciasnota w Bibliotece</a:t>
            </a:r>
            <a:endParaRPr lang="en-US" dirty="0"/>
          </a:p>
        </p:txBody>
      </p:sp>
      <p:pic>
        <p:nvPicPr>
          <p:cNvPr id="4" name="Picture 2" descr="C:\Users\Dyrektorski\Desktop\DSC01375.JPG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624" y="987574"/>
            <a:ext cx="2559824" cy="341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yrektorski\Desktop\DSC013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87574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4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Potrzeba pomieszczenia dla dzieci</a:t>
            </a:r>
            <a:endParaRPr lang="en-US" dirty="0"/>
          </a:p>
        </p:txBody>
      </p:sp>
      <p:pic>
        <p:nvPicPr>
          <p:cNvPr id="2051" name="Picture 3" descr="C:\Users\Dyrektorski\Desktop\DSC013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821" y="1017434"/>
            <a:ext cx="5348411" cy="401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25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Koszalińska Biblioteka Publiczna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2" y="987574"/>
            <a:ext cx="4739890" cy="262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419235"/>
            <a:ext cx="4625862" cy="260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74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Biblioteka Publiczna w Gdyni</a:t>
            </a:r>
            <a:endParaRPr lang="en-US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7574"/>
            <a:ext cx="4327578" cy="287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78416"/>
            <a:ext cx="4608512" cy="306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2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Najpiękniejsza Biblioteka świata w </a:t>
            </a:r>
            <a:r>
              <a:rPr lang="pl-PL" dirty="0" err="1" smtClean="0"/>
              <a:t>Rumi</a:t>
            </a:r>
            <a:endParaRPr lang="en-US" sz="3200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107504" y="987574"/>
            <a:ext cx="8928992" cy="3816425"/>
          </a:xfrm>
        </p:spPr>
        <p:txBody>
          <a:bodyPr/>
          <a:lstStyle/>
          <a:p>
            <a:r>
              <a:rPr lang="pl-PL" b="1" dirty="0" smtClean="0"/>
              <a:t>Stacja </a:t>
            </a:r>
            <a:r>
              <a:rPr lang="pl-PL" b="1" dirty="0"/>
              <a:t>Kultura w </a:t>
            </a:r>
            <a:r>
              <a:rPr lang="pl-PL" b="1" dirty="0" err="1"/>
              <a:t>Rumi</a:t>
            </a:r>
            <a:r>
              <a:rPr lang="pl-PL" b="1" dirty="0"/>
              <a:t> została doceniona w międzynarodowym konkursie "Library Interior Design </a:t>
            </a:r>
            <a:r>
              <a:rPr lang="pl-PL" b="1" dirty="0" err="1"/>
              <a:t>Awards</a:t>
            </a:r>
            <a:r>
              <a:rPr lang="pl-PL" b="1" dirty="0"/>
              <a:t>". Jury organizowanego w Stanach Zjednoczonych przeglądu przyznało pomorskiej </a:t>
            </a:r>
            <a:r>
              <a:rPr lang="pl-PL" b="1" dirty="0" smtClean="0"/>
              <a:t>biblio-</a:t>
            </a:r>
          </a:p>
          <a:p>
            <a:r>
              <a:rPr lang="pl-PL" b="1" dirty="0" smtClean="0"/>
              <a:t>tece </a:t>
            </a:r>
            <a:r>
              <a:rPr lang="pl-PL" b="1" dirty="0"/>
              <a:t>nagrodę w kategorii adaptacji jednej przestrzeni - Single Space Design.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2" y="1779662"/>
            <a:ext cx="4710558" cy="230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039" y="2787774"/>
            <a:ext cx="4662932" cy="2283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2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Biblioteki i dobre samopoczucie</a:t>
            </a:r>
            <a:endParaRPr lang="en-US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97818"/>
            <a:ext cx="3059832" cy="152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>
          <a:xfrm>
            <a:off x="107504" y="2427734"/>
            <a:ext cx="892899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700" b="1" dirty="0" smtClean="0"/>
              <a:t>Badanie </a:t>
            </a:r>
            <a:r>
              <a:rPr lang="pl-PL" sz="1700" b="1" dirty="0"/>
              <a:t>wykonane na zlecenie brytyjskiego Departamentu Kultury, Mediów i </a:t>
            </a:r>
            <a:endParaRPr lang="pl-PL" sz="1700" b="1" dirty="0" smtClean="0"/>
          </a:p>
          <a:p>
            <a:pPr algn="just"/>
            <a:r>
              <a:rPr lang="pl-PL" sz="1700" b="1" dirty="0" smtClean="0"/>
              <a:t>Sportu </a:t>
            </a:r>
            <a:r>
              <a:rPr lang="pl-PL" sz="1700" b="1" dirty="0"/>
              <a:t>dowodzi, że najwięcej zadowolenia i dobrego samopoczucia daje </a:t>
            </a:r>
            <a:endParaRPr lang="pl-PL" sz="1700" b="1" dirty="0" smtClean="0"/>
          </a:p>
          <a:p>
            <a:pPr algn="just"/>
            <a:r>
              <a:rPr lang="pl-PL" sz="1700" b="1" dirty="0" smtClean="0"/>
              <a:t>ludziom </a:t>
            </a:r>
            <a:r>
              <a:rPr lang="pl-PL" sz="1700" b="1" dirty="0"/>
              <a:t>regularne korzystanie z biblioteki</a:t>
            </a:r>
            <a:r>
              <a:rPr lang="pl-PL" sz="1700" b="1" dirty="0" smtClean="0"/>
              <a:t>.</a:t>
            </a:r>
          </a:p>
          <a:p>
            <a:pPr algn="just"/>
            <a:endParaRPr lang="pl-PL" sz="1700" b="1" dirty="0" smtClean="0"/>
          </a:p>
          <a:p>
            <a:pPr algn="just"/>
            <a:r>
              <a:rPr lang="pl-PL" sz="1600" dirty="0" smtClean="0"/>
              <a:t>Jak </a:t>
            </a:r>
            <a:r>
              <a:rPr lang="pl-PL" sz="1600" dirty="0"/>
              <a:t>wyliczono, satysfakcję, jaką przynosi częste odwiedzanie biblioteki, można </a:t>
            </a:r>
            <a:endParaRPr lang="pl-PL" sz="1600" dirty="0" smtClean="0"/>
          </a:p>
          <a:p>
            <a:pPr algn="just"/>
            <a:r>
              <a:rPr lang="pl-PL" sz="1600" dirty="0" smtClean="0"/>
              <a:t>wycenić </a:t>
            </a:r>
            <a:r>
              <a:rPr lang="pl-PL" sz="1600" dirty="0"/>
              <a:t>na kwotę 1359 funtów rocznie (jakieś 7 tysięcy złotych). Jeśli więc często </a:t>
            </a:r>
            <a:endParaRPr lang="pl-PL" sz="1600" dirty="0" smtClean="0"/>
          </a:p>
          <a:p>
            <a:pPr algn="just"/>
            <a:r>
              <a:rPr lang="pl-PL" sz="1600" dirty="0" smtClean="0"/>
              <a:t>zachodzicie </a:t>
            </a:r>
            <a:r>
              <a:rPr lang="pl-PL" sz="1600" dirty="0"/>
              <a:t>do miejscowej biblioteki, to </a:t>
            </a:r>
            <a:r>
              <a:rPr lang="pl-PL" sz="1600" dirty="0" smtClean="0"/>
              <a:t>z pewnością macie dobre samopoczucie.</a:t>
            </a:r>
          </a:p>
          <a:p>
            <a:pPr algn="just"/>
            <a:r>
              <a:rPr lang="pl-PL" sz="1600" dirty="0" smtClean="0"/>
              <a:t>Co </a:t>
            </a:r>
            <a:r>
              <a:rPr lang="pl-PL" sz="1600" dirty="0"/>
              <a:t>ciekawe, </a:t>
            </a:r>
            <a:r>
              <a:rPr lang="pl-PL" sz="1600" dirty="0" smtClean="0"/>
              <a:t>spośród </a:t>
            </a:r>
            <a:r>
              <a:rPr lang="pl-PL" sz="1600" dirty="0"/>
              <a:t>trzech dziedzin, które uwzględniono w badaniu, to właśnie </a:t>
            </a:r>
            <a:endParaRPr lang="pl-PL" sz="1600" dirty="0" smtClean="0"/>
          </a:p>
          <a:p>
            <a:pPr algn="just"/>
            <a:r>
              <a:rPr lang="pl-PL" sz="1600" dirty="0" smtClean="0"/>
              <a:t>regularne korzystanie </a:t>
            </a:r>
            <a:r>
              <a:rPr lang="pl-PL" sz="1600" dirty="0"/>
              <a:t>z bibliotek dawało najwięcej satysfakcji, pozostawiając w tyle </a:t>
            </a:r>
            <a:endParaRPr lang="pl-PL" sz="1600" dirty="0" smtClean="0"/>
          </a:p>
          <a:p>
            <a:pPr algn="just"/>
            <a:r>
              <a:rPr lang="pl-PL" sz="1600" dirty="0" smtClean="0"/>
              <a:t>zaangażowanie </a:t>
            </a:r>
            <a:r>
              <a:rPr lang="pl-PL" sz="1600" dirty="0"/>
              <a:t>w sport </a:t>
            </a:r>
            <a:r>
              <a:rPr lang="pl-PL" sz="1600" dirty="0" smtClean="0"/>
              <a:t>i sztukę.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1548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Księgozbiory pozyskane w 2018 r.</a:t>
            </a:r>
            <a:endParaRPr lang="en-US" dirty="0"/>
          </a:p>
        </p:txBody>
      </p:sp>
      <p:graphicFrame>
        <p:nvGraphicFramePr>
          <p:cNvPr id="13" name="Symbol zastępczy zawartości 12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541856374"/>
              </p:ext>
            </p:extLst>
          </p:nvPr>
        </p:nvGraphicFramePr>
        <p:xfrm>
          <a:off x="406400" y="1808163"/>
          <a:ext cx="8496300" cy="2123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92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92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Ze środków BPGN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Z dotacji</a:t>
                      </a:r>
                    </a:p>
                    <a:p>
                      <a:pPr algn="ctr"/>
                      <a:r>
                        <a:rPr lang="pl-PL" sz="1800" dirty="0" smtClean="0"/>
                        <a:t> </a:t>
                      </a:r>
                      <a:r>
                        <a:rPr lang="pl-PL" sz="1800" dirty="0" err="1" smtClean="0"/>
                        <a:t>MKiDN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>
                          <a:solidFill>
                            <a:schemeClr val="bg1"/>
                          </a:solidFill>
                        </a:rPr>
                        <a:t>Dary od </a:t>
                      </a:r>
                    </a:p>
                    <a:p>
                      <a:pPr algn="ctr"/>
                      <a:r>
                        <a:rPr lang="pl-PL" sz="1800" dirty="0" smtClean="0">
                          <a:solidFill>
                            <a:schemeClr val="bg1"/>
                          </a:solidFill>
                        </a:rPr>
                        <a:t>czytelników</a:t>
                      </a:r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Razem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Nieporęt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647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301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980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Kąty Węg.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109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113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-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222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Zegrze Płd.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157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151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-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308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913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565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1 510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Audiobooki w Bibliotece</a:t>
            </a:r>
            <a:endParaRPr lang="en-US" dirty="0"/>
          </a:p>
        </p:txBody>
      </p:sp>
      <p:graphicFrame>
        <p:nvGraphicFramePr>
          <p:cNvPr id="13" name="Symbol zastępczy zawartości 12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631114161"/>
              </p:ext>
            </p:extLst>
          </p:nvPr>
        </p:nvGraphicFramePr>
        <p:xfrm>
          <a:off x="1259632" y="1779662"/>
          <a:ext cx="6941056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35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52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5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52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>
                          <a:solidFill>
                            <a:schemeClr val="lt1"/>
                          </a:solidFill>
                        </a:rPr>
                        <a:t>Stan</a:t>
                      </a:r>
                      <a:r>
                        <a:rPr lang="pl-PL" baseline="0" dirty="0" smtClean="0">
                          <a:solidFill>
                            <a:schemeClr val="lt1"/>
                          </a:solidFill>
                        </a:rPr>
                        <a:t> w 2018r.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/>
                        <a:t>Przybyło 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/>
                        <a:t>Wypożyczenia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/>
                        <a:t>Nieporęt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1 076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139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2 163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/>
                        <a:t>Kąty Węg.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 152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-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 102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1 228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139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2 265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14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Wydatki na zbiory biblioteczne</a:t>
            </a:r>
            <a:endParaRPr lang="en-US" dirty="0"/>
          </a:p>
        </p:txBody>
      </p:sp>
      <p:sp>
        <p:nvSpPr>
          <p:cNvPr id="2" name="Symbol zastępczy zawartości 1"/>
          <p:cNvSpPr>
            <a:spLocks noGrp="1"/>
          </p:cNvSpPr>
          <p:nvPr>
            <p:ph idx="10"/>
          </p:nvPr>
        </p:nvSpPr>
        <p:spPr>
          <a:xfrm>
            <a:off x="323528" y="1203598"/>
            <a:ext cx="8496944" cy="3139753"/>
          </a:xfrm>
        </p:spPr>
        <p:txBody>
          <a:bodyPr/>
          <a:lstStyle/>
          <a:p>
            <a:endParaRPr lang="pl-PL" sz="1800" dirty="0" smtClean="0"/>
          </a:p>
          <a:p>
            <a:r>
              <a:rPr lang="pl-PL" sz="1800" dirty="0" smtClean="0"/>
              <a:t>W </a:t>
            </a:r>
            <a:r>
              <a:rPr lang="pl-PL" sz="1800" dirty="0"/>
              <a:t>2017 r. Biblioteka wydała na zbiory z funduszy gminnych </a:t>
            </a:r>
            <a:r>
              <a:rPr lang="pl-PL" sz="1800" b="1" dirty="0" smtClean="0"/>
              <a:t>22 187,81 zł</a:t>
            </a:r>
            <a:endParaRPr lang="pl-PL" sz="1800" b="1" dirty="0"/>
          </a:p>
          <a:p>
            <a:pPr marL="285750" indent="-285750">
              <a:buFontTx/>
              <a:buChar char="-"/>
            </a:pPr>
            <a:r>
              <a:rPr lang="pl-PL" sz="1800" b="1" dirty="0" smtClean="0"/>
              <a:t>21 084,48 zł</a:t>
            </a:r>
            <a:r>
              <a:rPr lang="pl-PL" sz="1800" dirty="0" smtClean="0"/>
              <a:t> </a:t>
            </a:r>
            <a:r>
              <a:rPr lang="pl-PL" sz="1800" dirty="0"/>
              <a:t>na książki</a:t>
            </a:r>
          </a:p>
          <a:p>
            <a:pPr marL="285750" indent="-285750">
              <a:buFontTx/>
              <a:buChar char="-"/>
            </a:pPr>
            <a:r>
              <a:rPr lang="pl-PL" sz="1800" dirty="0"/>
              <a:t> </a:t>
            </a:r>
            <a:r>
              <a:rPr lang="pl-PL" sz="1800" b="1" dirty="0" smtClean="0"/>
              <a:t>1 103,33 zł</a:t>
            </a:r>
            <a:r>
              <a:rPr lang="pl-PL" sz="1800" dirty="0" smtClean="0"/>
              <a:t> </a:t>
            </a:r>
            <a:r>
              <a:rPr lang="pl-PL" sz="1800" dirty="0"/>
              <a:t>na audiobooki</a:t>
            </a:r>
          </a:p>
          <a:p>
            <a:r>
              <a:rPr lang="pl-PL" sz="1800" dirty="0"/>
              <a:t>Dodatkowo na zakup prasy  - </a:t>
            </a:r>
            <a:r>
              <a:rPr lang="pl-PL" sz="1800" b="1" dirty="0" smtClean="0"/>
              <a:t>3 053 </a:t>
            </a:r>
            <a:r>
              <a:rPr lang="pl-PL" sz="1800" b="1" dirty="0"/>
              <a:t>zł</a:t>
            </a:r>
          </a:p>
          <a:p>
            <a:r>
              <a:rPr lang="pl-PL" sz="1800" dirty="0"/>
              <a:t>Z dotacji </a:t>
            </a:r>
            <a:r>
              <a:rPr lang="pl-PL" sz="1800" dirty="0" err="1"/>
              <a:t>MKiDN</a:t>
            </a:r>
            <a:r>
              <a:rPr lang="pl-PL" sz="1800" dirty="0"/>
              <a:t> wydała </a:t>
            </a:r>
            <a:r>
              <a:rPr lang="pl-PL" sz="1800" b="1" dirty="0" smtClean="0"/>
              <a:t>14 500 zł </a:t>
            </a:r>
            <a:r>
              <a:rPr lang="pl-PL" sz="1800" dirty="0" smtClean="0"/>
              <a:t>(o 1 500 zł więcej niż w 2017 r.)</a:t>
            </a:r>
            <a:endParaRPr lang="pl-PL" sz="1800" b="1" dirty="0"/>
          </a:p>
          <a:p>
            <a:pPr marL="285750" indent="-285750">
              <a:buFontTx/>
              <a:buChar char="-"/>
            </a:pPr>
            <a:r>
              <a:rPr lang="pl-PL" sz="1800" b="1" dirty="0" smtClean="0"/>
              <a:t>12 762,65 zł</a:t>
            </a:r>
            <a:r>
              <a:rPr lang="pl-PL" sz="1800" dirty="0" smtClean="0"/>
              <a:t> </a:t>
            </a:r>
            <a:r>
              <a:rPr lang="pl-PL" sz="1800" dirty="0"/>
              <a:t>na książki</a:t>
            </a:r>
          </a:p>
          <a:p>
            <a:pPr marL="285750" indent="-285750">
              <a:buFontTx/>
              <a:buChar char="-"/>
            </a:pPr>
            <a:r>
              <a:rPr lang="pl-PL" sz="1800" b="1" dirty="0"/>
              <a:t>1 </a:t>
            </a:r>
            <a:r>
              <a:rPr lang="pl-PL" sz="1800" b="1" dirty="0" smtClean="0"/>
              <a:t>737,35 </a:t>
            </a:r>
            <a:r>
              <a:rPr lang="pl-PL" sz="1800" b="1" dirty="0"/>
              <a:t>zł</a:t>
            </a:r>
            <a:r>
              <a:rPr lang="pl-PL" sz="1800" dirty="0"/>
              <a:t> na audiobooki</a:t>
            </a:r>
          </a:p>
        </p:txBody>
      </p:sp>
    </p:spTree>
    <p:extLst>
      <p:ext uri="{BB962C8B-B14F-4D97-AF65-F5344CB8AC3E}">
        <p14:creationId xmlns:p14="http://schemas.microsoft.com/office/powerpoint/2010/main" val="2080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073153204"/>
              </p:ext>
            </p:extLst>
          </p:nvPr>
        </p:nvGraphicFramePr>
        <p:xfrm>
          <a:off x="323528" y="1635646"/>
          <a:ext cx="8496944" cy="2123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41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60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83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183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2017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2018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bg1"/>
                          </a:solidFill>
                        </a:rPr>
                        <a:t>Przybyło/ubyło</a:t>
                      </a:r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Nieporęt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1 289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1 329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+ 40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Kąty Węgierskie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  228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  247   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+ 19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Zegrze Płd.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  280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  283   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+  3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1 797</a:t>
                      </a:r>
                    </a:p>
                    <a:p>
                      <a:pPr algn="ctr"/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1 859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+ 62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Liczba czytelników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4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Wypożyczone książki - porównanie</a:t>
            </a:r>
            <a:endParaRPr lang="en-US" dirty="0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94674891"/>
              </p:ext>
            </p:extLst>
          </p:nvPr>
        </p:nvGraphicFramePr>
        <p:xfrm>
          <a:off x="406400" y="1808163"/>
          <a:ext cx="8496300" cy="21849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240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40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40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40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Wypożyczenia w 2017 r.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Wypożyczenia w 2018 r.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Wzrost/spadek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Nieporęt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25 256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25</a:t>
                      </a:r>
                      <a:r>
                        <a:rPr lang="pl-PL" baseline="0" dirty="0" smtClean="0"/>
                        <a:t> 379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+   123</a:t>
                      </a:r>
                      <a:endParaRPr lang="pl-PL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Kąty Węgierskie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3 141 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3 125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baseline="0" dirty="0" smtClean="0"/>
                        <a:t>-    16</a:t>
                      </a:r>
                      <a:endParaRPr lang="pl-PL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Zegrze Płd.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 6 908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 7 801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+   893</a:t>
                      </a:r>
                      <a:endParaRPr lang="pl-PL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2355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35 305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36 305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+ 1 000</a:t>
                      </a:r>
                      <a:endParaRPr lang="pl-PL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2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pl-PL" dirty="0" smtClean="0"/>
              <a:t>Odwiedziny w wypożyczalniach – 2018 r.</a:t>
            </a:r>
            <a:endParaRPr lang="en-US" dirty="0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048248440"/>
              </p:ext>
            </p:extLst>
          </p:nvPr>
        </p:nvGraphicFramePr>
        <p:xfrm>
          <a:off x="2195736" y="1635646"/>
          <a:ext cx="4800532" cy="214333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002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002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274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1566">
                <a:tc>
                  <a:txBody>
                    <a:bodyPr/>
                    <a:lstStyle/>
                    <a:p>
                      <a:r>
                        <a:rPr lang="pl-PL" dirty="0" smtClean="0"/>
                        <a:t>Nieporęt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14 173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1566">
                <a:tc>
                  <a:txBody>
                    <a:bodyPr/>
                    <a:lstStyle/>
                    <a:p>
                      <a:r>
                        <a:rPr lang="pl-PL" dirty="0" smtClean="0"/>
                        <a:t>Kąty Węgierskie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 2 525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1566">
                <a:tc>
                  <a:txBody>
                    <a:bodyPr/>
                    <a:lstStyle/>
                    <a:p>
                      <a:r>
                        <a:rPr lang="pl-PL" dirty="0" smtClean="0"/>
                        <a:t>Zegrze Płd.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 3 398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3312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20 096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99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</TotalTime>
  <Words>786</Words>
  <Application>Microsoft Office PowerPoint</Application>
  <PresentationFormat>Pokaz na ekranie (16:9)</PresentationFormat>
  <Paragraphs>207</Paragraphs>
  <Slides>35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35</vt:i4>
      </vt:variant>
    </vt:vector>
  </HeadingPairs>
  <TitlesOfParts>
    <vt:vector size="37" baseType="lpstr">
      <vt:lpstr>Office Theme</vt:lpstr>
      <vt:lpstr>Custom Design</vt:lpstr>
      <vt:lpstr>Prezentacja programu PowerPoint</vt:lpstr>
      <vt:lpstr> Struktura organizacyjna Biblioteki</vt:lpstr>
      <vt:lpstr> Księgozbiory Biblioteki</vt:lpstr>
      <vt:lpstr> Księgozbiory pozyskane w 2018 r.</vt:lpstr>
      <vt:lpstr> Audiobooki w Bibliotece</vt:lpstr>
      <vt:lpstr> Wydatki na zbiory biblioteczne</vt:lpstr>
      <vt:lpstr> Liczba czytelników</vt:lpstr>
      <vt:lpstr> Wypożyczone książki - porównanie</vt:lpstr>
      <vt:lpstr> Odwiedziny w wypożyczalniach – 2018 r.</vt:lpstr>
      <vt:lpstr>Propozycje literatury dla dzieci</vt:lpstr>
      <vt:lpstr>Propozycje literatury dla dorosłych</vt:lpstr>
      <vt:lpstr> Spotkanie autorskie z M. Gutowską-Adamczyk</vt:lpstr>
      <vt:lpstr> Książka niespodzianka</vt:lpstr>
      <vt:lpstr>Prezentacja nowości na blogu</vt:lpstr>
      <vt:lpstr>Facebook Biblioteki</vt:lpstr>
      <vt:lpstr>Facebook Biblioteki</vt:lpstr>
      <vt:lpstr> Facebook biblioteczny</vt:lpstr>
      <vt:lpstr>Facebook Biblioteki</vt:lpstr>
      <vt:lpstr>Facebook Biblioteki</vt:lpstr>
      <vt:lpstr>Prowadzimy Instagram</vt:lpstr>
      <vt:lpstr>Recenzje bibliotekarzy</vt:lpstr>
      <vt:lpstr>Dzieci z przedszkola „Jodłowy Zakątek”</vt:lpstr>
      <vt:lpstr> Zajęcia w Kątach Węgierskich</vt:lpstr>
      <vt:lpstr> Filia w Kątach Węgierskich</vt:lpstr>
      <vt:lpstr> Filia w Zegrzu Południowym</vt:lpstr>
      <vt:lpstr> Biblioteki publiczne – nasze działania</vt:lpstr>
      <vt:lpstr>Oferta Biblioteki Publicznej</vt:lpstr>
      <vt:lpstr>Automatyzacja wypożyczeń</vt:lpstr>
      <vt:lpstr>Udogodnienia dla czytelników:  sms-y  i maile</vt:lpstr>
      <vt:lpstr> Ciasnota w Bibliotece</vt:lpstr>
      <vt:lpstr> Potrzeba pomieszczenia dla dzieci</vt:lpstr>
      <vt:lpstr> Koszalińska Biblioteka Publiczna</vt:lpstr>
      <vt:lpstr> Biblioteka Publiczna w Gdyni</vt:lpstr>
      <vt:lpstr> Najpiękniejsza Biblioteka świata w Rumi</vt:lpstr>
      <vt:lpstr> Biblioteki i dobre samopoczucie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eSesja</cp:lastModifiedBy>
  <cp:revision>232</cp:revision>
  <dcterms:created xsi:type="dcterms:W3CDTF">2014-04-01T16:27:38Z</dcterms:created>
  <dcterms:modified xsi:type="dcterms:W3CDTF">2019-06-18T10:31:34Z</dcterms:modified>
</cp:coreProperties>
</file>